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</p:sldMasterIdLst>
  <p:notesMasterIdLst>
    <p:notesMasterId r:id="rId37"/>
  </p:notesMasterIdLst>
  <p:handoutMasterIdLst>
    <p:handoutMasterId r:id="rId38"/>
  </p:handoutMasterIdLst>
  <p:sldIdLst>
    <p:sldId id="458" r:id="rId2"/>
    <p:sldId id="502" r:id="rId3"/>
    <p:sldId id="503" r:id="rId4"/>
    <p:sldId id="486" r:id="rId5"/>
    <p:sldId id="525" r:id="rId6"/>
    <p:sldId id="495" r:id="rId7"/>
    <p:sldId id="496" r:id="rId8"/>
    <p:sldId id="487" r:id="rId9"/>
    <p:sldId id="488" r:id="rId10"/>
    <p:sldId id="499" r:id="rId11"/>
    <p:sldId id="489" r:id="rId12"/>
    <p:sldId id="497" r:id="rId13"/>
    <p:sldId id="507" r:id="rId14"/>
    <p:sldId id="500" r:id="rId15"/>
    <p:sldId id="508" r:id="rId16"/>
    <p:sldId id="504" r:id="rId17"/>
    <p:sldId id="505" r:id="rId18"/>
    <p:sldId id="506" r:id="rId19"/>
    <p:sldId id="509" r:id="rId20"/>
    <p:sldId id="510" r:id="rId21"/>
    <p:sldId id="511" r:id="rId22"/>
    <p:sldId id="512" r:id="rId23"/>
    <p:sldId id="519" r:id="rId24"/>
    <p:sldId id="517" r:id="rId25"/>
    <p:sldId id="526" r:id="rId26"/>
    <p:sldId id="520" r:id="rId27"/>
    <p:sldId id="521" r:id="rId28"/>
    <p:sldId id="513" r:id="rId29"/>
    <p:sldId id="514" r:id="rId30"/>
    <p:sldId id="515" r:id="rId31"/>
    <p:sldId id="516" r:id="rId32"/>
    <p:sldId id="523" r:id="rId33"/>
    <p:sldId id="522" r:id="rId34"/>
    <p:sldId id="518" r:id="rId35"/>
    <p:sldId id="501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urpriya" initials="s" lastIdx="5" clrIdx="0"/>
  <p:cmAuthor id="1" name="Student" initials="S" lastIdx="18" clrIdx="1"/>
  <p:cmAuthor id="2" name="ameyphadke" initials="a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clrMru>
    <a:srgbClr val="F68D36"/>
    <a:srgbClr val="FFC125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92653" autoAdjust="0"/>
  </p:normalViewPr>
  <p:slideViewPr>
    <p:cSldViewPr>
      <p:cViewPr varScale="1">
        <p:scale>
          <a:sx n="118" d="100"/>
          <a:sy n="118" d="100"/>
        </p:scale>
        <p:origin x="268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952"/>
    </p:cViewPr>
  </p:outlineViewPr>
  <p:notesTextViewPr>
    <p:cViewPr>
      <p:scale>
        <a:sx n="33" d="100"/>
        <a:sy n="33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A1ABAE-2753-6C44-A7EA-EF33E4530DD4}" type="datetimeFigureOut">
              <a:rPr lang="en-US" smtClean="0"/>
              <a:t>9/14/22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BBDF31-5CB7-9348-A465-CA15A5980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813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7C75BE-D024-45B9-A7E2-76908F1114E6}" type="datetimeFigureOut">
              <a:rPr lang="en-US" smtClean="0"/>
              <a:pPr/>
              <a:t>9/14/22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D0438-3FF5-4F0A-9F0A-F5D39C2D8F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031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CC39A-4470-3543-A97C-7AD8582E5988}" type="datetime1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Linux Overview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489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8DC60-C740-4046-B39F-9B37312878B5}" type="datetime1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Linux Overview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267706" y="1494375"/>
            <a:ext cx="8659952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195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167FD-6B6E-BC4B-8F7A-7001346A6FF6}" type="datetime1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Linux Overview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42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000" baseline="0"/>
            </a:lvl2pPr>
            <a:lvl3pPr>
              <a:defRPr sz="2000" baseline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325DE-4927-AA4A-A23C-E554B1DEAA3C}" type="datetime1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Linux Overview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267706" y="1506825"/>
            <a:ext cx="8659952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181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D881-38E9-2941-BBC6-9FB084F0064A}" type="datetime1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Linux Overview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996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61792-96F3-6D41-A396-D3DA76D9B618}" type="datetime1">
              <a:rPr lang="en-US" smtClean="0"/>
              <a:t>9/14/22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Linux Overview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267706" y="1506825"/>
            <a:ext cx="8659952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058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E0AAC-B302-E946-89C8-F08C8C987898}" type="datetime1">
              <a:rPr lang="en-US" smtClean="0"/>
              <a:t>9/14/22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Linux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267706" y="1475700"/>
            <a:ext cx="8659952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677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778CE-D503-CB4F-B14F-AA21270E26A2}" type="datetime1">
              <a:rPr lang="en-US" smtClean="0"/>
              <a:t>9/14/22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Linux Overview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267706" y="1506825"/>
            <a:ext cx="8659952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74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005FE-B94E-F948-84BC-9AE1A45A66D9}" type="datetime1">
              <a:rPr lang="en-US" smtClean="0"/>
              <a:t>9/14/22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Linux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30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A0A3B-0F10-404D-834B-4DD13576BEF7}" type="datetime1">
              <a:rPr lang="en-US" smtClean="0"/>
              <a:t>9/14/22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Linux Overview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3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8A715-750B-7342-84AE-F8AD43843372}" type="datetime1">
              <a:rPr lang="en-US" smtClean="0"/>
              <a:t>9/14/22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Linux Overview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474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0AEDA-151C-4148-ABD2-EBA42A8127E5}" type="datetime1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Linux Overview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878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james.stine@okstate.edu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seudorandom_number_generator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cellera.org/downloads/standards/uvm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20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AwdkGKmZ0I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1981202"/>
            <a:ext cx="7772400" cy="1362075"/>
          </a:xfrm>
        </p:spPr>
        <p:txBody>
          <a:bodyPr>
            <a:noAutofit/>
          </a:bodyPr>
          <a:lstStyle/>
          <a:p>
            <a:pPr algn="ctr"/>
            <a:r>
              <a:rPr lang="en-US" sz="4400" b="0" dirty="0"/>
              <a:t>Digital Logic </a:t>
            </a:r>
            <a:r>
              <a:rPr lang="en-US" sz="4400" b="0"/>
              <a:t>vALIDATION</a:t>
            </a:r>
            <a:endParaRPr lang="en-US" sz="4400" b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85800" y="3505200"/>
            <a:ext cx="7772400" cy="2971800"/>
          </a:xfrm>
        </p:spPr>
        <p:txBody>
          <a:bodyPr>
            <a:norm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dirty="0">
                <a:solidFill>
                  <a:srgbClr val="000000"/>
                </a:solidFill>
              </a:rPr>
              <a:t>James E. Stine, Jr.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Edward </a:t>
            </a:r>
            <a:r>
              <a:rPr lang="en-US" dirty="0" err="1">
                <a:solidFill>
                  <a:srgbClr val="000000"/>
                </a:solidFill>
              </a:rPr>
              <a:t>Joullian</a:t>
            </a:r>
            <a:r>
              <a:rPr lang="en-US" dirty="0">
                <a:solidFill>
                  <a:srgbClr val="000000"/>
                </a:solidFill>
              </a:rPr>
              <a:t> Endowed Chair in Engineering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Oklahoma State University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Electrical and Computer Engineering Department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Stillwater, OK 74078 USA </a:t>
            </a:r>
          </a:p>
          <a:p>
            <a:pPr algn="ctr"/>
            <a:r>
              <a:rPr lang="en-US" dirty="0">
                <a:solidFill>
                  <a:srgbClr val="000000"/>
                </a:solidFill>
                <a:hlinkClick r:id="rId2"/>
              </a:rPr>
              <a:t>james.stine@okstate.edu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ECE47B-8C1D-BF46-8170-F59813B07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88925"/>
            <a:ext cx="2070100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433B3-3A27-CB4D-A6C6-6E4F1D0AF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BAF37F-CD90-1143-A372-68D976443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30A042-F1E1-424B-BDBB-5365B9783FD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92015" y="1704975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module example(input  logic a, b, c,</a:t>
            </a: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               output logic y);</a:t>
            </a: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  logic ab, bb, cb, n1, n2, n3;</a:t>
            </a: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  assign #1 {ab, bb, cb} = ~{a, b, c};</a:t>
            </a: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  assign #2 n1 = ab &amp; bb &amp; cb;</a:t>
            </a: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  assign #2 n2 = a &amp; bb &amp; cb;</a:t>
            </a: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  assign #2 n3 = a &amp; bb &amp; c;</a:t>
            </a: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  assign #4 y = n1 | n2 | n3;</a:t>
            </a: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endmodule </a:t>
            </a:r>
            <a:endParaRPr lang="en-US" sz="1600" dirty="0">
              <a:latin typeface="Courier New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14733B-EC9A-1549-946D-EE3FCE1A0417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371975"/>
            <a:ext cx="8001000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8B1CAD-1490-C341-8566-87179B113950}"/>
              </a:ext>
            </a:extLst>
          </p:cNvPr>
          <p:cNvSpPr txBox="1"/>
          <p:nvPr/>
        </p:nvSpPr>
        <p:spPr>
          <a:xfrm>
            <a:off x="5791200" y="1981200"/>
            <a:ext cx="3124200" cy="1200329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Delays are not recommended as they can cause problems for logic, but they are highly useful for testbenches!!!!!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D6D1CB-BB90-D0DD-B043-6188D2009189}"/>
              </a:ext>
            </a:extLst>
          </p:cNvPr>
          <p:cNvSpPr txBox="1"/>
          <p:nvPr/>
        </p:nvSpPr>
        <p:spPr>
          <a:xfrm>
            <a:off x="7574436" y="4031117"/>
            <a:ext cx="7857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[Harris/Harris]</a:t>
            </a:r>
          </a:p>
        </p:txBody>
      </p:sp>
    </p:spTree>
    <p:extLst>
      <p:ext uri="{BB962C8B-B14F-4D97-AF65-F5344CB8AC3E}">
        <p14:creationId xmlns:p14="http://schemas.microsoft.com/office/powerpoint/2010/main" val="899893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0EFDA-DDF5-0D41-8DAD-11363DE77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Testbench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04F90-B608-7B45-8016-06F6B2384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8D94D7-7D11-6243-8F74-F02F089F954A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1"/>
            </p:custDataLst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buFontTx/>
              <a:buNone/>
            </a:pPr>
            <a:r>
              <a:rPr lang="en-US" sz="1800" dirty="0">
                <a:latin typeface="Courier New" pitchFamily="49" charset="0"/>
              </a:rPr>
              <a:t>module testbench1();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1800" dirty="0">
                <a:latin typeface="Courier New" pitchFamily="49" charset="0"/>
              </a:rPr>
              <a:t>  logic a, b, c;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1800" dirty="0">
                <a:latin typeface="Courier New" pitchFamily="49" charset="0"/>
              </a:rPr>
              <a:t>  logic y;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1800" dirty="0">
                <a:solidFill>
                  <a:srgbClr val="0070C0"/>
                </a:solidFill>
                <a:latin typeface="Courier New" pitchFamily="49" charset="0"/>
              </a:rPr>
              <a:t>  </a:t>
            </a:r>
            <a:r>
              <a:rPr lang="en-US" sz="1800" b="1" dirty="0">
                <a:solidFill>
                  <a:srgbClr val="0070C0"/>
                </a:solidFill>
                <a:latin typeface="Courier New" pitchFamily="49" charset="0"/>
              </a:rPr>
              <a:t>// </a:t>
            </a:r>
            <a:r>
              <a:rPr lang="en-US" sz="1800" b="1" u="sng" dirty="0">
                <a:solidFill>
                  <a:srgbClr val="0070C0"/>
                </a:solidFill>
                <a:latin typeface="Courier New" pitchFamily="49" charset="0"/>
              </a:rPr>
              <a:t>instantiate</a:t>
            </a:r>
            <a:r>
              <a:rPr lang="en-US" sz="1800" b="1" dirty="0">
                <a:solidFill>
                  <a:srgbClr val="0070C0"/>
                </a:solidFill>
                <a:latin typeface="Courier New" pitchFamily="49" charset="0"/>
              </a:rPr>
              <a:t> device under test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1800" dirty="0">
                <a:latin typeface="Courier New" pitchFamily="49" charset="0"/>
              </a:rPr>
              <a:t>  </a:t>
            </a:r>
            <a:r>
              <a:rPr lang="en-US" sz="1800" dirty="0" err="1">
                <a:latin typeface="Courier New" pitchFamily="49" charset="0"/>
              </a:rPr>
              <a:t>sillyfunction</a:t>
            </a:r>
            <a:r>
              <a:rPr lang="en-US" sz="1800" dirty="0">
                <a:latin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</a:rPr>
              <a:t>dut</a:t>
            </a:r>
            <a:r>
              <a:rPr lang="en-US" sz="1800" dirty="0">
                <a:latin typeface="Courier New" pitchFamily="49" charset="0"/>
              </a:rPr>
              <a:t>(a, b, c, y);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1800" dirty="0">
                <a:latin typeface="Courier New" pitchFamily="49" charset="0"/>
              </a:rPr>
              <a:t>  </a:t>
            </a:r>
            <a:r>
              <a:rPr lang="en-US" sz="1800" b="1" dirty="0">
                <a:solidFill>
                  <a:srgbClr val="0070C0"/>
                </a:solidFill>
                <a:latin typeface="Courier New" pitchFamily="49" charset="0"/>
              </a:rPr>
              <a:t>// apply inputs one at a time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1800" dirty="0">
                <a:latin typeface="Courier New" pitchFamily="49" charset="0"/>
              </a:rPr>
              <a:t>  initial begin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1800" dirty="0">
                <a:latin typeface="Courier New" pitchFamily="49" charset="0"/>
              </a:rPr>
              <a:t>    a = 0; b = 0; c = 0; #10;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1800" dirty="0">
                <a:latin typeface="Courier New" pitchFamily="49" charset="0"/>
              </a:rPr>
              <a:t>    c = 1; #10;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1800" dirty="0">
                <a:latin typeface="Courier New" pitchFamily="49" charset="0"/>
              </a:rPr>
              <a:t>    b = 1; c = 0; #10;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1800" dirty="0">
                <a:latin typeface="Courier New" pitchFamily="49" charset="0"/>
              </a:rPr>
              <a:t>    c = 1; #10;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1800" dirty="0">
                <a:latin typeface="Courier New" pitchFamily="49" charset="0"/>
              </a:rPr>
              <a:t>    a = 1; b = 0; c = 0; #10;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1800" dirty="0">
                <a:latin typeface="Courier New" pitchFamily="49" charset="0"/>
              </a:rPr>
              <a:t>    c = 1; #10;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1800" dirty="0">
                <a:latin typeface="Courier New" pitchFamily="49" charset="0"/>
              </a:rPr>
              <a:t>    b = 1; c = 0; #10;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1800" dirty="0">
                <a:latin typeface="Courier New" pitchFamily="49" charset="0"/>
              </a:rPr>
              <a:t>    c = 1; #10;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1800" dirty="0">
                <a:latin typeface="Courier New" pitchFamily="49" charset="0"/>
              </a:rPr>
              <a:t>  end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1800" dirty="0" err="1">
                <a:latin typeface="Courier New" pitchFamily="49" charset="0"/>
              </a:rPr>
              <a:t>endmodule</a:t>
            </a:r>
            <a:r>
              <a:rPr lang="en-US" sz="1800" dirty="0">
                <a:latin typeface="Courier New" pitchFamily="49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F63260-408B-E674-DD2F-6F6A22ECBA61}"/>
              </a:ext>
            </a:extLst>
          </p:cNvPr>
          <p:cNvSpPr txBox="1"/>
          <p:nvPr/>
        </p:nvSpPr>
        <p:spPr>
          <a:xfrm>
            <a:off x="5029200" y="3581400"/>
            <a:ext cx="381000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Although this is a nice testbench, does it really test all the inputs well?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should we do?</a:t>
            </a:r>
          </a:p>
        </p:txBody>
      </p:sp>
    </p:spTree>
    <p:extLst>
      <p:ext uri="{BB962C8B-B14F-4D97-AF65-F5344CB8AC3E}">
        <p14:creationId xmlns:p14="http://schemas.microsoft.com/office/powerpoint/2010/main" val="2181808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95BDE-CA57-8942-A6E7-2158EAB6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 testbench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476E9-0C6F-5344-8F23-246C95A8E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Although the best type of vectors to test are vectors that related to your design, there is sometimes a need to have a testbench that tests random vectors.</a:t>
            </a:r>
          </a:p>
          <a:p>
            <a:r>
              <a:rPr lang="en-US" dirty="0"/>
              <a:t>In the early 2000s, the IEEE 1364 standard committee adopted a random keyword that is helpful for randomization</a:t>
            </a:r>
          </a:p>
          <a:p>
            <a:pPr lvl="1"/>
            <a:r>
              <a:rPr lang="en-US" dirty="0"/>
              <a:t>You will find when you are doing simple logic, this helps create good testbench testing</a:t>
            </a:r>
          </a:p>
          <a:p>
            <a:pPr lvl="1"/>
            <a:r>
              <a:rPr lang="en-US" dirty="0">
                <a:latin typeface="Courier" pitchFamily="2" charset="0"/>
              </a:rPr>
              <a:t>$random</a:t>
            </a:r>
          </a:p>
          <a:p>
            <a:r>
              <a:rPr lang="en-US" dirty="0"/>
              <a:t>Here is an example: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       #20  a = $random;       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       #0   b = $random;       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       #0   c = $random</a:t>
            </a:r>
            <a:r>
              <a:rPr lang="en-US" dirty="0"/>
              <a:t>;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74822D-0318-2641-941E-65C22EAC3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01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22270-EDD1-41B7-95EF-FEC3570C3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$random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AE6F3-9CB6-4C8E-B4BB-CCDA85E5E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$random</a:t>
            </a:r>
            <a:r>
              <a:rPr lang="en-US" dirty="0"/>
              <a:t> was invented for Verilog to handle random inputs.</a:t>
            </a:r>
          </a:p>
          <a:p>
            <a:r>
              <a:rPr lang="en-US" dirty="0"/>
              <a:t>It will randomize the inputs based on the size of the declaration (e.g.,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input logic [3:0] A</a:t>
            </a:r>
            <a:r>
              <a:rPr lang="en-US" dirty="0"/>
              <a:t>)</a:t>
            </a:r>
          </a:p>
          <a:p>
            <a:r>
              <a:rPr lang="en-US" dirty="0"/>
              <a:t>It is not very random as it utilizes Pseudo Random Number Generation (PRNG) which is usually based on a set seed value (i.e., an initial known value).</a:t>
            </a:r>
          </a:p>
          <a:p>
            <a:pPr lvl="1"/>
            <a:r>
              <a:rPr lang="en-US" dirty="0">
                <a:hlinkClick r:id="rId2"/>
              </a:rPr>
              <a:t>https://en.wikipedia.org/wiki/Pseudorandom_number_generator</a:t>
            </a:r>
            <a:r>
              <a:rPr lang="en-US" dirty="0"/>
              <a:t> </a:t>
            </a:r>
          </a:p>
          <a:p>
            <a:r>
              <a:rPr lang="en-US" dirty="0"/>
              <a:t>This means if you use $random, you may notice it seems to start with the same random values every time you run it.</a:t>
            </a:r>
          </a:p>
          <a:p>
            <a:pPr lvl="1"/>
            <a:r>
              <a:rPr lang="en-US" dirty="0"/>
              <a:t>If you need more random inputs, you must create your own randomization functions.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$random</a:t>
            </a:r>
            <a:r>
              <a:rPr lang="en-US" dirty="0"/>
              <a:t> is there to get things started.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39103-FDA5-0439-1A6C-7E1159216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911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02220-415A-B145-94EB-E35B01EF6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29AB1-481A-0145-BDA7-C85A0807D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121275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What is time and how do we deal with in digital logic?</a:t>
            </a:r>
          </a:p>
          <a:p>
            <a:pPr lvl="1"/>
            <a:r>
              <a:rPr lang="en-US" sz="1800" dirty="0"/>
              <a:t>Time is the indefinite continued progress of existence and events that occur in an apparently irreversible succession from the past, through the present, into the future.</a:t>
            </a:r>
          </a:p>
          <a:p>
            <a:r>
              <a:rPr lang="en-US" sz="1800" dirty="0"/>
              <a:t>Event-driven simulation</a:t>
            </a:r>
          </a:p>
          <a:p>
            <a:pPr lvl="1"/>
            <a:r>
              <a:rPr lang="en-US" sz="1800" dirty="0"/>
              <a:t>With event-driven simulation we focus only on those times at which interesting events occur.</a:t>
            </a:r>
          </a:p>
          <a:p>
            <a:pPr lvl="1"/>
            <a:r>
              <a:rPr lang="en-US" sz="1800" dirty="0"/>
              <a:t>This is handled internally by a time-reference clock and then ticks of the simulated clock.</a:t>
            </a:r>
          </a:p>
          <a:p>
            <a:pPr lvl="1"/>
            <a:r>
              <a:rPr lang="en-US" sz="1800" dirty="0"/>
              <a:t>When nothing changes, it then updates the clock accordingly (e.g., a Boolean logic system).</a:t>
            </a:r>
          </a:p>
          <a:p>
            <a:r>
              <a:rPr lang="en-US" sz="1800" dirty="0"/>
              <a:t>Testbenches deal with time, so you must tell what the event-driven time is and its internal time-reference clock.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`timescale 1ns / 1ps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module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();</a:t>
            </a:r>
          </a:p>
          <a:p>
            <a:r>
              <a:rPr lang="en-US" sz="1800" dirty="0"/>
              <a:t>Placed at the top of your testbench to indicate specific time elements – make sure you annotate your DO file accordingly at the bottom for how much time you want to run!</a:t>
            </a:r>
          </a:p>
          <a:p>
            <a:pPr lvl="1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run 250 ns</a:t>
            </a:r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6D5B6C-95F0-D54F-9CD7-6D55A50F0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007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200F7-B02C-C20D-C55B-E7326688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Intelligent Finish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226AD-8906-45EA-532A-D1D7F017D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integrate your own set number of iterations (we will see how to do this in coming slides), you can tell your testbench to finish when done.</a:t>
            </a:r>
          </a:p>
          <a:p>
            <a:r>
              <a:rPr lang="en-US" dirty="0"/>
              <a:t>This is done two ways: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run –all</a:t>
            </a:r>
            <a:r>
              <a:rPr lang="en-US" dirty="0"/>
              <a:t> in your DO file (usually at the bottom)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$finish</a:t>
            </a:r>
            <a:r>
              <a:rPr lang="en-US" dirty="0"/>
              <a:t> inside the testbench tells </a:t>
            </a:r>
            <a:r>
              <a:rPr lang="en-US" dirty="0" err="1"/>
              <a:t>SystemVerilog</a:t>
            </a:r>
            <a:r>
              <a:rPr lang="en-US" dirty="0"/>
              <a:t> to stop what its testing and end.</a:t>
            </a:r>
          </a:p>
          <a:p>
            <a:r>
              <a:rPr lang="en-US" dirty="0"/>
              <a:t>Always test your testbench with small values until you know it finishes; then, expand it to run longer!</a:t>
            </a:r>
          </a:p>
          <a:p>
            <a:pPr lvl="1"/>
            <a:r>
              <a:rPr lang="en-US" dirty="0"/>
              <a:t>Can I tell my operating system to Email me or text me when things are done with the testing or even update me on things?</a:t>
            </a:r>
          </a:p>
          <a:p>
            <a:pPr lvl="1"/>
            <a:r>
              <a:rPr lang="en-US" dirty="0"/>
              <a:t>Yes!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7EA868-823A-5D79-BAFA-4BA63CC2C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19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A1C2C-17CB-A054-2DB5-2ED5A0BE9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GUI?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CDEE1-231B-A99C-824E-EFA6629AA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GUI is a graphical user interface and humans use it to visualize things.</a:t>
            </a:r>
          </a:p>
          <a:p>
            <a:r>
              <a:rPr lang="en-US" dirty="0"/>
              <a:t>GUIs are great but they are slow because they have to display to the monitor.</a:t>
            </a:r>
          </a:p>
          <a:p>
            <a:r>
              <a:rPr lang="en-US" dirty="0"/>
              <a:t>Verification is typically done in text as its faster and easier to perform independently; however, one must be careful with the output to see what is going on.</a:t>
            </a:r>
          </a:p>
          <a:p>
            <a:r>
              <a:rPr lang="en-US" dirty="0"/>
              <a:t>In </a:t>
            </a:r>
            <a:r>
              <a:rPr lang="en-US" dirty="0" err="1"/>
              <a:t>ModelSim</a:t>
            </a:r>
            <a:r>
              <a:rPr lang="en-US" dirty="0"/>
              <a:t> this can be done by invoking a DO file with the –c argument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vsim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–do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sample.do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–c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3B932-7AFD-4406-6854-625BFAEA7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037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5DE97-36A5-89BE-0587-A506F7D14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Initial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F32E4-1AEB-8CD0-A99C-08AA1A1AB4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5105400" cy="45259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The initial statement is used in </a:t>
            </a:r>
            <a:r>
              <a:rPr lang="en-US" sz="2000" dirty="0" err="1"/>
              <a:t>SystemVerilog</a:t>
            </a:r>
            <a:r>
              <a:rPr lang="en-US" sz="2000" dirty="0"/>
              <a:t> mainly in testbenches to say, run this when you start.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initial statements are </a:t>
            </a:r>
            <a:r>
              <a:rPr lang="en-US" sz="2000" b="1" dirty="0"/>
              <a:t>NEVER</a:t>
            </a:r>
            <a:r>
              <a:rPr lang="en-US" sz="2000" dirty="0"/>
              <a:t> synthesized and should not be used in your main HDL for your digital logic.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initial statements can also employ for statements to help go through potential iterations.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Let’s look at a complex testbench.</a:t>
            </a:r>
          </a:p>
        </p:txBody>
      </p:sp>
      <p:pic>
        <p:nvPicPr>
          <p:cNvPr id="1026" name="Picture 2" descr="clip art microsoft – Clipart Free Download - ClipArt Best - ClipArt Best">
            <a:extLst>
              <a:ext uri="{FF2B5EF4-FFF2-40B4-BE49-F238E27FC236}">
                <a16:creationId xmlns:a16="http://schemas.microsoft.com/office/drawing/2014/main" id="{0FAB48E8-A215-6558-31A3-B130FF12E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85172" y="2173055"/>
            <a:ext cx="2420627" cy="247514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17964-D896-1430-4894-E6612BC0D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313668-E756-4AF5-8027-6D071A299BAF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701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3B496-425E-F12D-9215-595165556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Intelligent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91179-5035-5FD5-5346-06AB8C308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F76F2-7F16-2813-53FD-7DBB94CB2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49072"/>
            <a:ext cx="7772400" cy="49150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1E70BA-381F-163F-22AF-7AAC24B9901D}"/>
              </a:ext>
            </a:extLst>
          </p:cNvPr>
          <p:cNvSpPr txBox="1"/>
          <p:nvPr/>
        </p:nvSpPr>
        <p:spPr>
          <a:xfrm>
            <a:off x="5792897" y="3749911"/>
            <a:ext cx="1827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Correct Response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7E499F4-4E7E-FD32-30ED-005CCCDB8DE5}"/>
              </a:ext>
            </a:extLst>
          </p:cNvPr>
          <p:cNvCxnSpPr/>
          <p:nvPr/>
        </p:nvCxnSpPr>
        <p:spPr>
          <a:xfrm flipH="1">
            <a:off x="3962400" y="3962400"/>
            <a:ext cx="1828800" cy="762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9E7498E-7F10-B66B-82B5-5337A8895095}"/>
              </a:ext>
            </a:extLst>
          </p:cNvPr>
          <p:cNvSpPr txBox="1"/>
          <p:nvPr/>
        </p:nvSpPr>
        <p:spPr>
          <a:xfrm>
            <a:off x="6205689" y="4198959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my Correct Response the same as the </a:t>
            </a:r>
            <a:r>
              <a:rPr lang="en-US"/>
              <a:t>value obtained from </a:t>
            </a:r>
            <a:r>
              <a:rPr lang="en-US" dirty="0"/>
              <a:t>my HDL?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CF2DF0-74A5-DDC1-65F7-168226C00725}"/>
              </a:ext>
            </a:extLst>
          </p:cNvPr>
          <p:cNvCxnSpPr/>
          <p:nvPr/>
        </p:nvCxnSpPr>
        <p:spPr>
          <a:xfrm flipH="1" flipV="1">
            <a:off x="4267200" y="4350677"/>
            <a:ext cx="1905000" cy="297523"/>
          </a:xfrm>
          <a:prstGeom prst="straightConnector1">
            <a:avLst/>
          </a:prstGeom>
          <a:ln>
            <a:solidFill>
              <a:srgbClr val="F68D3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C6CD1C-2A94-E692-6A44-93016023F316}"/>
              </a:ext>
            </a:extLst>
          </p:cNvPr>
          <p:cNvSpPr txBox="1"/>
          <p:nvPr/>
        </p:nvSpPr>
        <p:spPr>
          <a:xfrm>
            <a:off x="5723736" y="2006288"/>
            <a:ext cx="3285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this and what is it doing?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9E83A65-2909-ED7B-6306-F099BA77C664}"/>
              </a:ext>
            </a:extLst>
          </p:cNvPr>
          <p:cNvCxnSpPr/>
          <p:nvPr/>
        </p:nvCxnSpPr>
        <p:spPr>
          <a:xfrm flipH="1">
            <a:off x="3733800" y="2214443"/>
            <a:ext cx="1981200" cy="194138"/>
          </a:xfrm>
          <a:prstGeom prst="straightConnector1">
            <a:avLst/>
          </a:prstGeom>
          <a:ln>
            <a:solidFill>
              <a:srgbClr val="F68D3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9D56518-84B5-0D03-0C3C-137CBC617A6C}"/>
              </a:ext>
            </a:extLst>
          </p:cNvPr>
          <p:cNvCxnSpPr>
            <a:cxnSpLocks/>
          </p:cNvCxnSpPr>
          <p:nvPr/>
        </p:nvCxnSpPr>
        <p:spPr>
          <a:xfrm flipH="1" flipV="1">
            <a:off x="3352800" y="2046436"/>
            <a:ext cx="2362200" cy="149856"/>
          </a:xfrm>
          <a:prstGeom prst="straightConnector1">
            <a:avLst/>
          </a:prstGeom>
          <a:ln>
            <a:solidFill>
              <a:srgbClr val="F68D3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464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EC128-5520-0A4C-5107-FB8C71C6C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to a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CADAE-8C5B-83DB-8E3E-C16DC7ECE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2895598"/>
          </a:xfrm>
        </p:spPr>
        <p:txBody>
          <a:bodyPr>
            <a:normAutofit/>
          </a:bodyPr>
          <a:lstStyle/>
          <a:p>
            <a:r>
              <a:rPr lang="en-US" sz="1800" dirty="0"/>
              <a:t>You can output things to a file, but you must set them up correctly.</a:t>
            </a:r>
          </a:p>
          <a:p>
            <a:r>
              <a:rPr lang="en-US" sz="1800" dirty="0"/>
              <a:t>This is done via the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fdisplay</a:t>
            </a:r>
            <a:r>
              <a:rPr lang="en-US" sz="1800" dirty="0"/>
              <a:t> </a:t>
            </a:r>
            <a:r>
              <a:rPr lang="en-US" sz="1800" dirty="0" err="1"/>
              <a:t>SystemVerilog</a:t>
            </a:r>
            <a:r>
              <a:rPr lang="en-US" sz="1800" dirty="0"/>
              <a:t> command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fdisplay</a:t>
            </a:r>
            <a:r>
              <a:rPr lang="en-US" sz="1800" dirty="0"/>
              <a:t> requires a pointer to the file you are using</a:t>
            </a:r>
          </a:p>
          <a:p>
            <a:pPr lvl="1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handle3</a:t>
            </a:r>
            <a:r>
              <a:rPr lang="en-US" sz="1800" dirty="0"/>
              <a:t> is the pointer declared as an integer (i.e.,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integer handle3;</a:t>
            </a:r>
            <a:r>
              <a:rPr lang="en-US" sz="1800" dirty="0"/>
              <a:t>)</a:t>
            </a:r>
          </a:p>
          <a:p>
            <a:r>
              <a:rPr lang="en-US" sz="1800" dirty="0"/>
              <a:t>You can have many initial statements in your SV file, but its only run once (i.e., at the beginning of the simulation)</a:t>
            </a:r>
          </a:p>
          <a:p>
            <a:r>
              <a:rPr lang="en-US" sz="1800" dirty="0"/>
              <a:t>Use vector notation (e.g.,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%h</a:t>
            </a:r>
            <a:r>
              <a:rPr lang="en-US" sz="1800" dirty="0"/>
              <a:t>) in SV to output using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fdisplay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#0 $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fdisplay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(handle3, "%h %h || %h %h %b", a, b, z,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z_correct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(z ==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z_correct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D2E97-2994-4A91-FCF9-7861D47F7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7FB0C9-FF6A-E775-58C4-B20EFC2C3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664" y="4876800"/>
            <a:ext cx="4400671" cy="140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62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1AF520A-7CCE-251E-962D-6B0D9F05F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B37F8A-DA58-BDFF-CE06-EB566E7A2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validation?</a:t>
            </a:r>
          </a:p>
          <a:p>
            <a:r>
              <a:rPr lang="en-US" dirty="0"/>
              <a:t>Validation is proving that my digital logic works.</a:t>
            </a:r>
          </a:p>
          <a:p>
            <a:pPr lvl="1"/>
            <a:r>
              <a:rPr lang="en-US" dirty="0"/>
              <a:t>In effect, its going backwards from synthesis.</a:t>
            </a:r>
          </a:p>
          <a:p>
            <a:pPr lvl="1"/>
            <a:r>
              <a:rPr lang="en-US" dirty="0"/>
              <a:t>Synthesis is going forward (i.e., idea to implementation)</a:t>
            </a:r>
          </a:p>
          <a:p>
            <a:r>
              <a:rPr lang="en-US" dirty="0"/>
              <a:t>How do I do this?</a:t>
            </a:r>
          </a:p>
          <a:p>
            <a:pPr lvl="1"/>
            <a:r>
              <a:rPr lang="en-US" dirty="0"/>
              <a:t>Should I apply all the possible combinations to the inputs to see if that works?</a:t>
            </a:r>
          </a:p>
          <a:p>
            <a:pPr lvl="1"/>
            <a:r>
              <a:rPr lang="en-US" dirty="0"/>
              <a:t>Why does this not always work?</a:t>
            </a:r>
          </a:p>
          <a:p>
            <a:r>
              <a:rPr lang="en-US" dirty="0"/>
              <a:t>If I cannot use all possible combinations, what inputs should I use?</a:t>
            </a:r>
          </a:p>
          <a:p>
            <a:pPr lvl="1"/>
            <a:r>
              <a:rPr lang="en-US" dirty="0"/>
              <a:t>Any suggestions?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6869C-0236-4291-A3E8-9FA7951A3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030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EA090-BA46-6D8E-E87B-309418517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to the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5087A-E69D-E001-B81A-1F9B4E49F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also output to the screen with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$display</a:t>
            </a:r>
            <a:r>
              <a:rPr lang="en-US" dirty="0"/>
              <a:t> command in </a:t>
            </a:r>
            <a:r>
              <a:rPr lang="en-US" dirty="0" err="1"/>
              <a:t>SystemVerilog</a:t>
            </a:r>
            <a:r>
              <a:rPr lang="en-US" dirty="0"/>
              <a:t>.</a:t>
            </a:r>
          </a:p>
          <a:p>
            <a:r>
              <a:rPr lang="en-US" dirty="0"/>
              <a:t>Anything inside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$display()</a:t>
            </a:r>
            <a:r>
              <a:rPr lang="en-US" dirty="0"/>
              <a:t> will display to the screen.</a:t>
            </a:r>
          </a:p>
          <a:p>
            <a:r>
              <a:rPr lang="en-US" dirty="0"/>
              <a:t>It can display text but also values from your simulation.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$display(“Hi, how are you?”)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$display(“My values are %h”, a)</a:t>
            </a:r>
          </a:p>
          <a:p>
            <a:r>
              <a:rPr lang="en-US" dirty="0">
                <a:latin typeface="+mj-lt"/>
                <a:cs typeface="Courier New" panose="02070309020205020404" pitchFamily="49" charset="0"/>
              </a:rPr>
              <a:t>What does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%h</a:t>
            </a:r>
            <a:r>
              <a:rPr lang="en-US" dirty="0">
                <a:latin typeface="+mj-lt"/>
                <a:cs typeface="Courier New" panose="02070309020205020404" pitchFamily="49" charset="0"/>
              </a:rPr>
              <a:t> mean?  Have we seen this before?</a:t>
            </a:r>
          </a:p>
          <a:p>
            <a:r>
              <a:rPr lang="en-US" dirty="0"/>
              <a:t>Where does this text go?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3DB29-A4CA-DDE6-C77A-126002697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55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82759-04D8-6049-07C7-E339D755D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 window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312BB-8CF3-705E-DE08-390216955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ModelSim</a:t>
            </a:r>
            <a:r>
              <a:rPr lang="en-US" dirty="0"/>
              <a:t> displays stuff to the screen, but it also copies that same value to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transcript</a:t>
            </a:r>
            <a:r>
              <a:rPr lang="en-US" dirty="0"/>
              <a:t> file.</a:t>
            </a:r>
          </a:p>
          <a:p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transcript</a:t>
            </a:r>
            <a:r>
              <a:rPr lang="en-US" dirty="0"/>
              <a:t> window is also inside the </a:t>
            </a:r>
            <a:r>
              <a:rPr lang="en-US" dirty="0" err="1"/>
              <a:t>ModelSim</a:t>
            </a:r>
            <a:r>
              <a:rPr lang="en-US" dirty="0"/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vsim</a:t>
            </a:r>
            <a:r>
              <a:rPr lang="en-US" dirty="0"/>
              <a:t> window.</a:t>
            </a:r>
          </a:p>
          <a:p>
            <a:r>
              <a:rPr lang="en-US" dirty="0"/>
              <a:t>If you want to see what was printed to the screen, just look at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transcript</a:t>
            </a:r>
            <a:r>
              <a:rPr lang="en-US" dirty="0"/>
              <a:t> window (i.e., it should be a file called transcript).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cat transcript 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type transcript</a:t>
            </a:r>
            <a:r>
              <a:rPr lang="en-US" dirty="0"/>
              <a:t> </a:t>
            </a:r>
          </a:p>
          <a:p>
            <a:r>
              <a:rPr lang="en-US" dirty="0"/>
              <a:t>You can also open the file inside your text editor for inserting into lab reports.</a:t>
            </a:r>
          </a:p>
          <a:p>
            <a:r>
              <a:rPr lang="en-US" dirty="0"/>
              <a:t>You can also use the transcript window inside </a:t>
            </a:r>
            <a:r>
              <a:rPr lang="en-US" dirty="0" err="1"/>
              <a:t>ModelSim</a:t>
            </a:r>
            <a:r>
              <a:rPr lang="en-US" dirty="0"/>
              <a:t> to re-run your simulation without exiting.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sample.do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A121D-4E24-8785-803F-D3D945955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520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0066D-EEC4-85F1-A253-6391BD686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Parts to GUI (</a:t>
            </a:r>
            <a:r>
              <a:rPr lang="en-US" dirty="0" err="1"/>
              <a:t>vsim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F85D3-B916-B9BD-3C3B-26CC1813D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025" name="Picture 1" descr="page15image684518912">
            <a:extLst>
              <a:ext uri="{FF2B5EF4-FFF2-40B4-BE49-F238E27FC236}">
                <a16:creationId xmlns:a16="http://schemas.microsoft.com/office/drawing/2014/main" id="{33A0767B-D6ED-1F57-0650-34C916EDD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588217"/>
            <a:ext cx="59436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15image684519216">
            <a:extLst>
              <a:ext uri="{FF2B5EF4-FFF2-40B4-BE49-F238E27FC236}">
                <a16:creationId xmlns:a16="http://schemas.microsoft.com/office/drawing/2014/main" id="{6E530C78-7700-DC9E-9759-EFD916321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588217"/>
            <a:ext cx="58928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15image684519520">
            <a:extLst>
              <a:ext uri="{FF2B5EF4-FFF2-40B4-BE49-F238E27FC236}">
                <a16:creationId xmlns:a16="http://schemas.microsoft.com/office/drawing/2014/main" id="{79465E67-8AC0-32CB-976F-B5D1FCAD3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588217"/>
            <a:ext cx="59055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ge15image684519888">
            <a:extLst>
              <a:ext uri="{FF2B5EF4-FFF2-40B4-BE49-F238E27FC236}">
                <a16:creationId xmlns:a16="http://schemas.microsoft.com/office/drawing/2014/main" id="{AC977EA6-428E-433F-5F99-81D0A1176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972" y="1561935"/>
            <a:ext cx="5930900" cy="501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page15image684520256">
            <a:extLst>
              <a:ext uri="{FF2B5EF4-FFF2-40B4-BE49-F238E27FC236}">
                <a16:creationId xmlns:a16="http://schemas.microsoft.com/office/drawing/2014/main" id="{1663F707-2FA0-DD6E-B8DE-3FA4BB4BA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588217"/>
            <a:ext cx="59563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6FBA60-BFA8-3F45-E650-3A52AEA36792}"/>
              </a:ext>
            </a:extLst>
          </p:cNvPr>
          <p:cNvSpPr txBox="1"/>
          <p:nvPr/>
        </p:nvSpPr>
        <p:spPr>
          <a:xfrm>
            <a:off x="685800" y="5943600"/>
            <a:ext cx="1087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transcript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ECB915-EC83-8B94-1290-5D19E9B0CF8A}"/>
              </a:ext>
            </a:extLst>
          </p:cNvPr>
          <p:cNvCxnSpPr>
            <a:stCxn id="5" idx="3"/>
          </p:cNvCxnSpPr>
          <p:nvPr/>
        </p:nvCxnSpPr>
        <p:spPr>
          <a:xfrm>
            <a:off x="1773598" y="6128266"/>
            <a:ext cx="969602" cy="439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A23099B-8A65-4AE7-EBC4-BCA574826096}"/>
              </a:ext>
            </a:extLst>
          </p:cNvPr>
          <p:cNvSpPr txBox="1"/>
          <p:nvPr/>
        </p:nvSpPr>
        <p:spPr>
          <a:xfrm>
            <a:off x="1246227" y="2447113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B4BE62-A6C2-8B64-E0EA-2955AFFA80C5}"/>
              </a:ext>
            </a:extLst>
          </p:cNvPr>
          <p:cNvSpPr txBox="1"/>
          <p:nvPr/>
        </p:nvSpPr>
        <p:spPr>
          <a:xfrm>
            <a:off x="449412" y="3662646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EFCD2-8421-3EB3-0ECA-98D555921BA9}"/>
              </a:ext>
            </a:extLst>
          </p:cNvPr>
          <p:cNvSpPr txBox="1"/>
          <p:nvPr/>
        </p:nvSpPr>
        <p:spPr>
          <a:xfrm>
            <a:off x="1268267" y="4763700"/>
            <a:ext cx="70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FBEED5-E18A-8300-DA4D-389842C371F9}"/>
              </a:ext>
            </a:extLst>
          </p:cNvPr>
          <p:cNvSpPr txBox="1"/>
          <p:nvPr/>
        </p:nvSpPr>
        <p:spPr>
          <a:xfrm>
            <a:off x="8305801" y="2177534"/>
            <a:ext cx="685800" cy="641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Blue Dot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7B5F4D-8E59-C417-C8D1-4EFE989F3003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6705600" y="1981200"/>
            <a:ext cx="1600201" cy="51726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AEE66B-C58B-63E4-5371-86BC3278E093}"/>
              </a:ext>
            </a:extLst>
          </p:cNvPr>
          <p:cNvCxnSpPr>
            <a:cxnSpLocks/>
          </p:cNvCxnSpPr>
          <p:nvPr/>
        </p:nvCxnSpPr>
        <p:spPr>
          <a:xfrm>
            <a:off x="1905000" y="2657987"/>
            <a:ext cx="533400" cy="313813"/>
          </a:xfrm>
          <a:prstGeom prst="straightConnector1">
            <a:avLst/>
          </a:prstGeom>
          <a:ln>
            <a:solidFill>
              <a:srgbClr val="F68D3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3579179-4049-8FFE-3E6A-A90867E11C0B}"/>
              </a:ext>
            </a:extLst>
          </p:cNvPr>
          <p:cNvCxnSpPr/>
          <p:nvPr/>
        </p:nvCxnSpPr>
        <p:spPr>
          <a:xfrm flipV="1">
            <a:off x="1545207" y="3516470"/>
            <a:ext cx="2950593" cy="436662"/>
          </a:xfrm>
          <a:prstGeom prst="straightConnector1">
            <a:avLst/>
          </a:prstGeom>
          <a:ln>
            <a:solidFill>
              <a:srgbClr val="F68D3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322DA9F-B49F-3DAC-85C0-1036968FAA7E}"/>
              </a:ext>
            </a:extLst>
          </p:cNvPr>
          <p:cNvCxnSpPr/>
          <p:nvPr/>
        </p:nvCxnSpPr>
        <p:spPr>
          <a:xfrm flipV="1">
            <a:off x="1600200" y="4348404"/>
            <a:ext cx="5029200" cy="92137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A104496-276C-62AA-02F6-734AF9EABE4F}"/>
              </a:ext>
            </a:extLst>
          </p:cNvPr>
          <p:cNvSpPr txBox="1"/>
          <p:nvPr/>
        </p:nvSpPr>
        <p:spPr>
          <a:xfrm>
            <a:off x="72585" y="2787134"/>
            <a:ext cx="1988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(displays hierarchy)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73A7A0-66AE-59A7-0373-0C86A17834A4}"/>
              </a:ext>
            </a:extLst>
          </p:cNvPr>
          <p:cNvSpPr txBox="1"/>
          <p:nvPr/>
        </p:nvSpPr>
        <p:spPr>
          <a:xfrm>
            <a:off x="170064" y="4031978"/>
            <a:ext cx="1890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(shows values at wave marker)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F0D6D1CB-BB90-D0DD-B043-6188D2009189}"/>
              </a:ext>
            </a:extLst>
          </p:cNvPr>
          <p:cNvSpPr txBox="1"/>
          <p:nvPr/>
        </p:nvSpPr>
        <p:spPr>
          <a:xfrm>
            <a:off x="1151810" y="6599019"/>
            <a:ext cx="8451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[Siemens/MGC]</a:t>
            </a:r>
          </a:p>
        </p:txBody>
      </p:sp>
    </p:spTree>
    <p:extLst>
      <p:ext uri="{BB962C8B-B14F-4D97-AF65-F5344CB8AC3E}">
        <p14:creationId xmlns:p14="http://schemas.microsoft.com/office/powerpoint/2010/main" val="3605775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6ADBE-5A7C-FC7C-FC00-F4E1EECC5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Oddities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D528A-4B27-4B1A-9668-EAAD2331D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some reason, some windows do not always show up for me on </a:t>
            </a:r>
            <a:r>
              <a:rPr lang="en-US" dirty="0" err="1"/>
              <a:t>ModelSim</a:t>
            </a:r>
            <a:r>
              <a:rPr lang="en-US" dirty="0"/>
              <a:t> </a:t>
            </a:r>
            <a:r>
              <a:rPr lang="en-US" dirty="0" err="1"/>
              <a:t>vsim</a:t>
            </a:r>
            <a:r>
              <a:rPr lang="en-US" dirty="0"/>
              <a:t> window.</a:t>
            </a:r>
          </a:p>
          <a:p>
            <a:r>
              <a:rPr lang="en-US" dirty="0"/>
              <a:t>If you do not see the window, just go to the View menu to pull down what you need.</a:t>
            </a:r>
          </a:p>
          <a:p>
            <a:r>
              <a:rPr lang="en-US" dirty="0"/>
              <a:t>It is always good to have some patience with this process as I get frustrated sometimes that windows do not always appear.</a:t>
            </a:r>
          </a:p>
          <a:p>
            <a:pPr lvl="1"/>
            <a:r>
              <a:rPr lang="en-US" dirty="0"/>
              <a:t>I have used very early versions of </a:t>
            </a:r>
            <a:r>
              <a:rPr lang="en-US" dirty="0" err="1"/>
              <a:t>ModelSim</a:t>
            </a:r>
            <a:r>
              <a:rPr lang="en-US" dirty="0"/>
              <a:t> and they getting better, but they are not perfect.</a:t>
            </a:r>
          </a:p>
          <a:p>
            <a:pPr lvl="1"/>
            <a:r>
              <a:rPr lang="en-US" dirty="0"/>
              <a:t>EDA tools are only as good as the user who uses them!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7BD6B-B7DF-80C9-2508-13E28444C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663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6EA02-DD05-D562-D209-ED9AEF09C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Wave Window</a:t>
            </a:r>
          </a:p>
        </p:txBody>
      </p:sp>
      <p:pic>
        <p:nvPicPr>
          <p:cNvPr id="4097" name="Picture 1" descr="page32image680336000">
            <a:extLst>
              <a:ext uri="{FF2B5EF4-FFF2-40B4-BE49-F238E27FC236}">
                <a16:creationId xmlns:a16="http://schemas.microsoft.com/office/drawing/2014/main" id="{A189473D-959D-383B-CA2C-E192C15167D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2296598"/>
            <a:ext cx="4038600" cy="313317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102" name="Content Placeholder 3">
            <a:extLst>
              <a:ext uri="{FF2B5EF4-FFF2-40B4-BE49-F238E27FC236}">
                <a16:creationId xmlns:a16="http://schemas.microsoft.com/office/drawing/2014/main" id="{D791FBE3-5807-6986-7EBE-F22AA3F02A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>
            <a:normAutofit fontScale="92500"/>
          </a:bodyPr>
          <a:lstStyle/>
          <a:p>
            <a:r>
              <a:rPr lang="en-US" sz="1800" dirty="0"/>
              <a:t>The wave window lists everything that you want to see.</a:t>
            </a:r>
          </a:p>
          <a:p>
            <a:r>
              <a:rPr lang="en-US" sz="1800" dirty="0"/>
              <a:t>You can see everything by typing the following in your DO file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add wave -hex -r /stimulus/*</a:t>
            </a:r>
          </a:p>
          <a:p>
            <a:r>
              <a:rPr lang="en-US" sz="1800" dirty="0"/>
              <a:t>Or you can segment to see things more individually (highly recommended)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#add wave 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noupdate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-divider -height 32 "ALU"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#add wave -hex /testbench/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/arm/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/*</a:t>
            </a:r>
          </a:p>
          <a:p>
            <a:r>
              <a:rPr lang="en-US" sz="2200" dirty="0"/>
              <a:t>In the pathname plane, the full hierarchy is shown.</a:t>
            </a:r>
          </a:p>
          <a:p>
            <a:r>
              <a:rPr lang="en-US" sz="2200" dirty="0"/>
              <a:t>The value plane shows the value in the waveform plane at a given instance.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F536E-1258-17FF-8C71-031CDC2B6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313668-E756-4AF5-8027-6D071A299BAF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5E4D1A-E77F-C12E-3F8E-7F716D902124}"/>
              </a:ext>
            </a:extLst>
          </p:cNvPr>
          <p:cNvSpPr txBox="1"/>
          <p:nvPr/>
        </p:nvSpPr>
        <p:spPr>
          <a:xfrm>
            <a:off x="304800" y="5638800"/>
            <a:ext cx="8451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[Siemens/MGC]</a:t>
            </a:r>
          </a:p>
        </p:txBody>
      </p:sp>
    </p:spTree>
    <p:extLst>
      <p:ext uri="{BB962C8B-B14F-4D97-AF65-F5344CB8AC3E}">
        <p14:creationId xmlns:p14="http://schemas.microsoft.com/office/powerpoint/2010/main" val="682209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3FB0C19-08BA-24DC-4BD1-FEF526910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add wave</a:t>
            </a:r>
            <a:r>
              <a:rPr lang="en-US" dirty="0"/>
              <a:t> command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7C60F37-CC78-16DB-DA0B-F553B45AA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This command should be default in your DO files within the repo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add wave -hex -r /stimulus/*</a:t>
            </a:r>
          </a:p>
          <a:p>
            <a:r>
              <a:rPr lang="en-US" sz="1800" dirty="0"/>
              <a:t>Unfortunately, this causes all signals to appear on your wave window.</a:t>
            </a:r>
          </a:p>
          <a:p>
            <a:pPr lvl="1"/>
            <a:r>
              <a:rPr lang="en-US" sz="1800" dirty="0">
                <a:cs typeface="Courier New" panose="02070309020205020404" pitchFamily="49" charset="0"/>
              </a:rPr>
              <a:t>If you have any hierarchy, this will cause signals to repeat.</a:t>
            </a:r>
          </a:p>
          <a:p>
            <a:pPr lvl="1"/>
            <a:r>
              <a:rPr lang="en-US" sz="1800" dirty="0">
                <a:cs typeface="Courier New" panose="02070309020205020404" pitchFamily="49" charset="0"/>
              </a:rPr>
              <a:t>You can avoid this by hand-crafting which signals to appear – this is tedious but sometimes helpful for debugging.</a:t>
            </a:r>
          </a:p>
          <a:p>
            <a:r>
              <a:rPr lang="en-US" sz="1800" dirty="0">
                <a:cs typeface="Courier New" panose="02070309020205020404" pitchFamily="49" charset="0"/>
              </a:rPr>
              <a:t>Remember, anything you put in the DO file can be replicated easily by anyone who has the DO file, testbench and your associated SV files.</a:t>
            </a:r>
          </a:p>
          <a:p>
            <a:pPr lvl="1"/>
            <a:r>
              <a:rPr lang="en-US" sz="1800" dirty="0">
                <a:cs typeface="Courier New" panose="02070309020205020404" pitchFamily="49" charset="0"/>
              </a:rPr>
              <a:t>From my personal viewpoint, hand-crafting DO files pays HUGE dividends later.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5C63B2-30BA-0D34-C0CE-E44C86200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997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28D1691-3D78-653D-9A7D-C099A037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dividers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0016BEF-5373-5233-C8B5-E46A86A00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382000" cy="1600197"/>
          </a:xfrm>
        </p:spPr>
        <p:txBody>
          <a:bodyPr>
            <a:normAutofit/>
          </a:bodyPr>
          <a:lstStyle/>
          <a:p>
            <a:r>
              <a:rPr lang="en-US" sz="1800" dirty="0"/>
              <a:t>On the previous slide, I used dividers.</a:t>
            </a:r>
          </a:p>
          <a:p>
            <a:r>
              <a:rPr lang="en-US" sz="1800" dirty="0"/>
              <a:t>They are extremely helpful in segmenting what you want to see on the Wave window.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8BEF41-7DD7-5AA3-490F-0A6F3268C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2280CF-FE41-2BD5-0E17-CACA50CB2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192" y="2543594"/>
            <a:ext cx="5048016" cy="399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981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6F2F8-85C0-B04A-F0A8-EE353769C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Example DO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CDF6E-F6FB-8F51-751C-441925861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-- display input and output signals as </a:t>
            </a:r>
            <a:r>
              <a:rPr lang="en-US" dirty="0" err="1">
                <a:latin typeface="Courier" pitchFamily="2" charset="0"/>
              </a:rPr>
              <a:t>hexidecimal</a:t>
            </a:r>
            <a:r>
              <a:rPr lang="en-US" dirty="0">
                <a:latin typeface="Courier" pitchFamily="2" charset="0"/>
              </a:rPr>
              <a:t> values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# </a:t>
            </a:r>
            <a:r>
              <a:rPr lang="en-US" dirty="0" err="1">
                <a:latin typeface="Courier" pitchFamily="2" charset="0"/>
              </a:rPr>
              <a:t>Diplays</a:t>
            </a:r>
            <a:r>
              <a:rPr lang="en-US" dirty="0">
                <a:latin typeface="Courier" pitchFamily="2" charset="0"/>
              </a:rPr>
              <a:t> All Signals recursively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# add wave -hex -r /stimulus/*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add wave -</a:t>
            </a:r>
            <a:r>
              <a:rPr lang="en-US" dirty="0" err="1">
                <a:latin typeface="Courier" pitchFamily="2" charset="0"/>
              </a:rPr>
              <a:t>noupdate</a:t>
            </a:r>
            <a:r>
              <a:rPr lang="en-US" dirty="0">
                <a:latin typeface="Courier" pitchFamily="2" charset="0"/>
              </a:rPr>
              <a:t> -divider -height 32 "Datapath"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add wave -hex /testbench/</a:t>
            </a:r>
            <a:r>
              <a:rPr lang="en-US" dirty="0" err="1">
                <a:latin typeface="Courier" pitchFamily="2" charset="0"/>
              </a:rPr>
              <a:t>dut</a:t>
            </a:r>
            <a:r>
              <a:rPr lang="en-US" dirty="0">
                <a:latin typeface="Courier" pitchFamily="2" charset="0"/>
              </a:rPr>
              <a:t>/arm/</a:t>
            </a:r>
            <a:r>
              <a:rPr lang="en-US" dirty="0" err="1">
                <a:latin typeface="Courier" pitchFamily="2" charset="0"/>
              </a:rPr>
              <a:t>dp</a:t>
            </a:r>
            <a:r>
              <a:rPr lang="en-US" dirty="0">
                <a:latin typeface="Courier" pitchFamily="2" charset="0"/>
              </a:rPr>
              <a:t>/*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add wave -</a:t>
            </a:r>
            <a:r>
              <a:rPr lang="en-US" dirty="0" err="1">
                <a:latin typeface="Courier" pitchFamily="2" charset="0"/>
              </a:rPr>
              <a:t>noupdate</a:t>
            </a:r>
            <a:r>
              <a:rPr lang="en-US" dirty="0">
                <a:latin typeface="Courier" pitchFamily="2" charset="0"/>
              </a:rPr>
              <a:t> -divider -height 32 "ALU"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add wave -hex /testbench/</a:t>
            </a:r>
            <a:r>
              <a:rPr lang="en-US" dirty="0" err="1">
                <a:latin typeface="Courier" pitchFamily="2" charset="0"/>
              </a:rPr>
              <a:t>dut</a:t>
            </a:r>
            <a:r>
              <a:rPr lang="en-US" dirty="0">
                <a:latin typeface="Courier" pitchFamily="2" charset="0"/>
              </a:rPr>
              <a:t>/arm/</a:t>
            </a:r>
            <a:r>
              <a:rPr lang="en-US" dirty="0" err="1">
                <a:latin typeface="Courier" pitchFamily="2" charset="0"/>
              </a:rPr>
              <a:t>dp</a:t>
            </a:r>
            <a:r>
              <a:rPr lang="en-US" dirty="0">
                <a:latin typeface="Courier" pitchFamily="2" charset="0"/>
              </a:rPr>
              <a:t>/</a:t>
            </a:r>
            <a:r>
              <a:rPr lang="en-US" dirty="0" err="1">
                <a:latin typeface="Courier" pitchFamily="2" charset="0"/>
              </a:rPr>
              <a:t>alu</a:t>
            </a:r>
            <a:r>
              <a:rPr lang="en-US" dirty="0">
                <a:latin typeface="Courier" pitchFamily="2" charset="0"/>
              </a:rPr>
              <a:t>/*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add wave -</a:t>
            </a:r>
            <a:r>
              <a:rPr lang="en-US" dirty="0" err="1">
                <a:latin typeface="Courier" pitchFamily="2" charset="0"/>
              </a:rPr>
              <a:t>noupdate</a:t>
            </a:r>
            <a:r>
              <a:rPr lang="en-US" dirty="0">
                <a:latin typeface="Courier" pitchFamily="2" charset="0"/>
              </a:rPr>
              <a:t> -divider -height 32 "Control"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add wave -hex /testbench/</a:t>
            </a:r>
            <a:r>
              <a:rPr lang="en-US" dirty="0" err="1">
                <a:latin typeface="Courier" pitchFamily="2" charset="0"/>
              </a:rPr>
              <a:t>dut</a:t>
            </a:r>
            <a:r>
              <a:rPr lang="en-US" dirty="0">
                <a:latin typeface="Courier" pitchFamily="2" charset="0"/>
              </a:rPr>
              <a:t>/arm/c/*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add wave -</a:t>
            </a:r>
            <a:r>
              <a:rPr lang="en-US" dirty="0" err="1">
                <a:latin typeface="Courier" pitchFamily="2" charset="0"/>
              </a:rPr>
              <a:t>noupdate</a:t>
            </a:r>
            <a:r>
              <a:rPr lang="en-US" dirty="0">
                <a:latin typeface="Courier" pitchFamily="2" charset="0"/>
              </a:rPr>
              <a:t> -divider -height 32 "</a:t>
            </a:r>
            <a:r>
              <a:rPr lang="en-US" dirty="0" err="1">
                <a:latin typeface="Courier" pitchFamily="2" charset="0"/>
              </a:rPr>
              <a:t>condcheck</a:t>
            </a:r>
            <a:r>
              <a:rPr lang="en-US" dirty="0">
                <a:latin typeface="Courier" pitchFamily="2" charset="0"/>
              </a:rPr>
              <a:t>"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add wave -hex /testbench/</a:t>
            </a:r>
            <a:r>
              <a:rPr lang="en-US" dirty="0" err="1">
                <a:latin typeface="Courier" pitchFamily="2" charset="0"/>
              </a:rPr>
              <a:t>dut</a:t>
            </a:r>
            <a:r>
              <a:rPr lang="en-US" dirty="0">
                <a:latin typeface="Courier" pitchFamily="2" charset="0"/>
              </a:rPr>
              <a:t>/arm/c/cl/cc/*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add wave -</a:t>
            </a:r>
            <a:r>
              <a:rPr lang="en-US" dirty="0" err="1">
                <a:latin typeface="Courier" pitchFamily="2" charset="0"/>
              </a:rPr>
              <a:t>noupdate</a:t>
            </a:r>
            <a:r>
              <a:rPr lang="en-US" dirty="0">
                <a:latin typeface="Courier" pitchFamily="2" charset="0"/>
              </a:rPr>
              <a:t> -divider -height 32 "Data Memory"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add wave -hex /testbench/</a:t>
            </a:r>
            <a:r>
              <a:rPr lang="en-US" dirty="0" err="1">
                <a:latin typeface="Courier" pitchFamily="2" charset="0"/>
              </a:rPr>
              <a:t>dut</a:t>
            </a:r>
            <a:r>
              <a:rPr lang="en-US" dirty="0">
                <a:latin typeface="Courier" pitchFamily="2" charset="0"/>
              </a:rPr>
              <a:t>/</a:t>
            </a:r>
            <a:r>
              <a:rPr lang="en-US" dirty="0" err="1">
                <a:latin typeface="Courier" pitchFamily="2" charset="0"/>
              </a:rPr>
              <a:t>dmem</a:t>
            </a:r>
            <a:r>
              <a:rPr lang="en-US" dirty="0">
                <a:latin typeface="Courier" pitchFamily="2" charset="0"/>
              </a:rPr>
              <a:t>/*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add wave -</a:t>
            </a:r>
            <a:r>
              <a:rPr lang="en-US" dirty="0" err="1">
                <a:latin typeface="Courier" pitchFamily="2" charset="0"/>
              </a:rPr>
              <a:t>noupdate</a:t>
            </a:r>
            <a:r>
              <a:rPr lang="en-US" dirty="0">
                <a:latin typeface="Courier" pitchFamily="2" charset="0"/>
              </a:rPr>
              <a:t> -divider -height 32 "Instruction Memory"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add wave -hex /testbench/</a:t>
            </a:r>
            <a:r>
              <a:rPr lang="en-US" dirty="0" err="1">
                <a:latin typeface="Courier" pitchFamily="2" charset="0"/>
              </a:rPr>
              <a:t>dut</a:t>
            </a:r>
            <a:r>
              <a:rPr lang="en-US" dirty="0">
                <a:latin typeface="Courier" pitchFamily="2" charset="0"/>
              </a:rPr>
              <a:t>/</a:t>
            </a:r>
            <a:r>
              <a:rPr lang="en-US" dirty="0" err="1">
                <a:latin typeface="Courier" pitchFamily="2" charset="0"/>
              </a:rPr>
              <a:t>imem</a:t>
            </a:r>
            <a:r>
              <a:rPr lang="en-US" dirty="0">
                <a:latin typeface="Courier" pitchFamily="2" charset="0"/>
              </a:rPr>
              <a:t>/*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add wave -</a:t>
            </a:r>
            <a:r>
              <a:rPr lang="en-US" dirty="0" err="1">
                <a:latin typeface="Courier" pitchFamily="2" charset="0"/>
              </a:rPr>
              <a:t>noupdate</a:t>
            </a:r>
            <a:r>
              <a:rPr lang="en-US" dirty="0">
                <a:latin typeface="Courier" pitchFamily="2" charset="0"/>
              </a:rPr>
              <a:t> -divider -height 32 "Register File"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add wave -hex /testbench/</a:t>
            </a:r>
            <a:r>
              <a:rPr lang="en-US" dirty="0" err="1">
                <a:latin typeface="Courier" pitchFamily="2" charset="0"/>
              </a:rPr>
              <a:t>dut</a:t>
            </a:r>
            <a:r>
              <a:rPr lang="en-US" dirty="0">
                <a:latin typeface="Courier" pitchFamily="2" charset="0"/>
              </a:rPr>
              <a:t>/arm/</a:t>
            </a:r>
            <a:r>
              <a:rPr lang="en-US" dirty="0" err="1">
                <a:latin typeface="Courier" pitchFamily="2" charset="0"/>
              </a:rPr>
              <a:t>dp</a:t>
            </a:r>
            <a:r>
              <a:rPr lang="en-US" dirty="0">
                <a:latin typeface="Courier" pitchFamily="2" charset="0"/>
              </a:rPr>
              <a:t>/rf/*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add wave -hex /testbench/</a:t>
            </a:r>
            <a:r>
              <a:rPr lang="en-US" dirty="0" err="1">
                <a:latin typeface="Courier" pitchFamily="2" charset="0"/>
              </a:rPr>
              <a:t>dut</a:t>
            </a:r>
            <a:r>
              <a:rPr lang="en-US" dirty="0">
                <a:latin typeface="Courier" pitchFamily="2" charset="0"/>
              </a:rPr>
              <a:t>/arm/</a:t>
            </a:r>
            <a:r>
              <a:rPr lang="en-US" dirty="0" err="1">
                <a:latin typeface="Courier" pitchFamily="2" charset="0"/>
              </a:rPr>
              <a:t>dp</a:t>
            </a:r>
            <a:r>
              <a:rPr lang="en-US" dirty="0">
                <a:latin typeface="Courier" pitchFamily="2" charset="0"/>
              </a:rPr>
              <a:t>/rf/rf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87ED2-EE95-144D-4AE2-C2C58C79A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74A7E7-7CDB-AEB7-C76B-B3C1B1E94146}"/>
              </a:ext>
            </a:extLst>
          </p:cNvPr>
          <p:cNvSpPr txBox="1"/>
          <p:nvPr/>
        </p:nvSpPr>
        <p:spPr>
          <a:xfrm>
            <a:off x="6172200" y="2590800"/>
            <a:ext cx="2802755" cy="369332"/>
          </a:xfrm>
          <a:prstGeom prst="rect">
            <a:avLst/>
          </a:prstGeom>
          <a:solidFill>
            <a:srgbClr val="F68D3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Notice it uses full hierarchy!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39708C-2A3F-F127-9096-090B95E6F767}"/>
              </a:ext>
            </a:extLst>
          </p:cNvPr>
          <p:cNvCxnSpPr/>
          <p:nvPr/>
        </p:nvCxnSpPr>
        <p:spPr>
          <a:xfrm flipH="1" flipV="1">
            <a:off x="5105400" y="2667000"/>
            <a:ext cx="1066800" cy="76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929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6C826-AABC-C433-880B-535F142D8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are detachable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1B84F-077A-55EC-7421-2C3700947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2133597"/>
          </a:xfrm>
        </p:spPr>
        <p:txBody>
          <a:bodyPr>
            <a:normAutofit/>
          </a:bodyPr>
          <a:lstStyle/>
          <a:p>
            <a:r>
              <a:rPr lang="en-US" dirty="0"/>
              <a:t>Windows in the </a:t>
            </a:r>
            <a:r>
              <a:rPr lang="en-US" dirty="0" err="1"/>
              <a:t>vsim</a:t>
            </a:r>
            <a:r>
              <a:rPr lang="en-US" dirty="0"/>
              <a:t> GUI are detachable.</a:t>
            </a:r>
          </a:p>
          <a:p>
            <a:r>
              <a:rPr lang="en-US" dirty="0"/>
              <a:t>You can click the center button to undock or dock a window.</a:t>
            </a:r>
          </a:p>
          <a:p>
            <a:r>
              <a:rPr lang="en-US" dirty="0"/>
              <a:t>This is useful to make it bigger and unobstructed.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vsim</a:t>
            </a:r>
            <a:r>
              <a:rPr lang="en-US" dirty="0"/>
              <a:t> typically remembers what you did last time, so if it was undocked, I think it stays that way.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4083EE-5019-FEC4-3D36-C8DA047E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2050" name="Picture 2" descr="page18image684706576">
            <a:extLst>
              <a:ext uri="{FF2B5EF4-FFF2-40B4-BE49-F238E27FC236}">
                <a16:creationId xmlns:a16="http://schemas.microsoft.com/office/drawing/2014/main" id="{A1EEA47D-73E5-1C23-75EE-0C3FD5EC6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725863"/>
            <a:ext cx="29718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689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7E5E4-9974-E38B-1325-59B514595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file compilation/simulation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332D9-F208-63E6-A13E-9373A43CC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3"/>
            <a:ext cx="5410200" cy="12191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 compile source files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vlog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sample.sv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tb_sample.sv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 start and run simulation</a:t>
            </a:r>
          </a:p>
          <a:p>
            <a:pPr marL="0" indent="0"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vsim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voptargs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=+acc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work.stimulus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80F80-3CA3-87E0-7497-AC915A6B6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78C0A-612B-08E2-019D-B304CA90A805}"/>
              </a:ext>
            </a:extLst>
          </p:cNvPr>
          <p:cNvSpPr txBox="1"/>
          <p:nvPr/>
        </p:nvSpPr>
        <p:spPr>
          <a:xfrm>
            <a:off x="4876800" y="1737600"/>
            <a:ext cx="4038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first line is important as it keeps the files compiled before they simulate them.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forget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vlog</a:t>
            </a:r>
            <a:r>
              <a:rPr lang="en-US" dirty="0"/>
              <a:t> them, it might have an old change.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vsim</a:t>
            </a:r>
            <a:r>
              <a:rPr lang="en-US" dirty="0"/>
              <a:t> command runs the simulation with the name of the testbench module (e.g.,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stimulus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Notice that testbenches do not have inputs or outputs (just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logic</a:t>
            </a:r>
            <a:r>
              <a:rPr lang="en-US" dirty="0">
                <a:cs typeface="Courier New" panose="02070309020205020404" pitchFamily="49" charset="0"/>
              </a:rPr>
              <a:t> declarations</a:t>
            </a:r>
            <a:r>
              <a:rPr lang="en-US" dirty="0"/>
              <a:t>) !!!!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work.XXX</a:t>
            </a:r>
            <a:r>
              <a:rPr lang="en-US" dirty="0"/>
              <a:t> is just used as that where it stores its event driven simulation (i.e., it is a directory).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work</a:t>
            </a:r>
            <a:r>
              <a:rPr lang="en-US" dirty="0"/>
              <a:t> is the default but can be changed with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vlib</a:t>
            </a:r>
            <a:r>
              <a:rPr lang="en-US" dirty="0"/>
              <a:t> command.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F6A8A3-61E0-C5EC-E1D4-F6308FDB5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352800"/>
            <a:ext cx="2192594" cy="21336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7D81E73-4C0F-A091-5EE6-2BDBC1FED683}"/>
              </a:ext>
            </a:extLst>
          </p:cNvPr>
          <p:cNvCxnSpPr>
            <a:cxnSpLocks/>
          </p:cNvCxnSpPr>
          <p:nvPr/>
        </p:nvCxnSpPr>
        <p:spPr>
          <a:xfrm flipH="1">
            <a:off x="1600200" y="2819401"/>
            <a:ext cx="1905000" cy="685799"/>
          </a:xfrm>
          <a:prstGeom prst="straightConnector1">
            <a:avLst/>
          </a:prstGeom>
          <a:ln>
            <a:solidFill>
              <a:srgbClr val="F68D3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DDB1EAF-82DC-F84E-F2B8-96E2BE49B68B}"/>
              </a:ext>
            </a:extLst>
          </p:cNvPr>
          <p:cNvCxnSpPr>
            <a:cxnSpLocks/>
          </p:cNvCxnSpPr>
          <p:nvPr/>
        </p:nvCxnSpPr>
        <p:spPr>
          <a:xfrm flipH="1" flipV="1">
            <a:off x="3962400" y="1981200"/>
            <a:ext cx="914400" cy="228602"/>
          </a:xfrm>
          <a:prstGeom prst="straightConnector1">
            <a:avLst/>
          </a:prstGeom>
          <a:ln>
            <a:solidFill>
              <a:srgbClr val="F68D3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147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8A059-C2B7-A52E-B2B6-12E0E95D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Company vs.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1E6CA-5CC4-975F-6072-9AFED19A5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Companies spend an enormous amount of time in validation.</a:t>
            </a:r>
          </a:p>
          <a:p>
            <a:r>
              <a:rPr lang="en-US" dirty="0"/>
              <a:t>As I stated previously, some companies may spend 70%+ of their development time on validation!</a:t>
            </a:r>
          </a:p>
          <a:p>
            <a:r>
              <a:rPr lang="en-US" dirty="0"/>
              <a:t>Some companies are developing new strategies to test designs that may invoke new language structures.</a:t>
            </a:r>
          </a:p>
          <a:p>
            <a:pPr lvl="1"/>
            <a:r>
              <a:rPr lang="en-US" dirty="0"/>
              <a:t>One such language is called UVM or University Verification Methodology.</a:t>
            </a:r>
          </a:p>
          <a:p>
            <a:pPr lvl="1"/>
            <a:r>
              <a:rPr lang="en-US" dirty="0">
                <a:hlinkClick r:id="rId2"/>
              </a:rPr>
              <a:t>https://www.accellera.org/downloads/standards/uvm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This usually evolves into design complexity that may affect the time to market.</a:t>
            </a:r>
          </a:p>
          <a:p>
            <a:pPr lvl="1"/>
            <a:r>
              <a:rPr lang="en-US" dirty="0"/>
              <a:t>Why should I be concerned with time to market?</a:t>
            </a:r>
          </a:p>
          <a:p>
            <a:r>
              <a:rPr lang="en-US" dirty="0"/>
              <a:t>Designs are also becoming more complex making verification difficult.</a:t>
            </a:r>
          </a:p>
          <a:p>
            <a:pPr lvl="1"/>
            <a:r>
              <a:rPr lang="en-US" dirty="0"/>
              <a:t>Solution: use your brain and validate more intelligently!</a:t>
            </a:r>
          </a:p>
          <a:p>
            <a:pPr lvl="1"/>
            <a:r>
              <a:rPr lang="en-US" dirty="0"/>
              <a:t>You want to work smarter and not longer to validate designs.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D0F21-B7CE-065B-8246-131F4A05C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3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C0CE0-0D92-D905-90CD-54CEFA6C3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Instantiate Device Under Test (DUT)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94C08-542F-4D1C-1C60-7D3A3EB43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3"/>
            <a:ext cx="8229600" cy="1752598"/>
          </a:xfrm>
        </p:spPr>
        <p:txBody>
          <a:bodyPr/>
          <a:lstStyle/>
          <a:p>
            <a:r>
              <a:rPr lang="en-US" dirty="0"/>
              <a:t>The testbench is the top-most device in the </a:t>
            </a:r>
            <a:r>
              <a:rPr lang="en-US" dirty="0" err="1"/>
              <a:t>SystemVerilog</a:t>
            </a:r>
            <a:r>
              <a:rPr lang="en-US" dirty="0"/>
              <a:t> file.</a:t>
            </a:r>
          </a:p>
          <a:p>
            <a:r>
              <a:rPr lang="en-US" dirty="0"/>
              <a:t>Therefore, you should instantiate the part you want to test inside the testbench.</a:t>
            </a:r>
          </a:p>
          <a:p>
            <a:r>
              <a:rPr lang="en-US" dirty="0"/>
              <a:t>Make sure you use the local testbench variables to instantiate the device.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887BE4-F632-CB11-464F-86EB704E2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754BA2-BACA-45D6-BBB2-4F6214290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581400"/>
            <a:ext cx="7772400" cy="136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172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45C79-DA5E-0441-2BE9-3BA554073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Clocks????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89249-4FBE-FA54-21FF-244EF4BA1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3"/>
            <a:ext cx="8229600" cy="2666998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What is a clock?</a:t>
            </a:r>
          </a:p>
          <a:p>
            <a:r>
              <a:rPr lang="en-US" sz="1800" dirty="0"/>
              <a:t>A clock (which we will learn later) is used to synchronize signals.</a:t>
            </a:r>
          </a:p>
          <a:p>
            <a:pPr lvl="1"/>
            <a:r>
              <a:rPr lang="en-US" sz="1800" dirty="0"/>
              <a:t>It is basically a digital signal that goes up to Logic 1, down to Logic 0, and repeats.</a:t>
            </a:r>
          </a:p>
          <a:p>
            <a:r>
              <a:rPr lang="en-US" sz="1800" dirty="0"/>
              <a:t>Testbenches can use clocks to synchronize when devices are tested even if they do not use a clock.</a:t>
            </a:r>
          </a:p>
          <a:p>
            <a:pPr lvl="1"/>
            <a:r>
              <a:rPr lang="en-US" sz="1800" dirty="0"/>
              <a:t>Use your own methodology but a common one that is utilized as:</a:t>
            </a:r>
          </a:p>
          <a:p>
            <a:pPr lvl="2"/>
            <a:r>
              <a:rPr lang="en-US" sz="1800" dirty="0"/>
              <a:t>assign inputs (on rising edge)</a:t>
            </a:r>
          </a:p>
          <a:p>
            <a:pPr lvl="2"/>
            <a:r>
              <a:rPr lang="en-US" sz="1800" dirty="0"/>
              <a:t>compare outputs with expected outputs (on falling edge).</a:t>
            </a:r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73D88-2A22-9FCA-2A8F-319765BC2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31</a:t>
            </a:fld>
            <a:endParaRPr lang="en-US"/>
          </a:p>
        </p:txBody>
      </p:sp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1F47420E-DE3B-CCA2-5B4E-99E5DA34783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08760244"/>
              </p:ext>
            </p:extLst>
          </p:nvPr>
        </p:nvGraphicFramePr>
        <p:xfrm>
          <a:off x="1828800" y="4546602"/>
          <a:ext cx="4876800" cy="180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437920" imgH="905040" progId="Visio.Drawing.6">
                  <p:embed/>
                </p:oleObj>
              </mc:Choice>
              <mc:Fallback>
                <p:oleObj name="VISIO" r:id="rId3" imgW="2437920" imgH="905040" progId="Visio.Drawing.6">
                  <p:embed/>
                  <p:pic>
                    <p:nvPicPr>
                      <p:cNvPr id="91443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546602"/>
                        <a:ext cx="4876800" cy="180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FA9E36A-4E5D-34D4-4106-88277C205592}"/>
              </a:ext>
            </a:extLst>
          </p:cNvPr>
          <p:cNvSpPr txBox="1"/>
          <p:nvPr/>
        </p:nvSpPr>
        <p:spPr>
          <a:xfrm>
            <a:off x="5919807" y="5451477"/>
            <a:ext cx="7857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[Harris/Harris]</a:t>
            </a:r>
          </a:p>
        </p:txBody>
      </p:sp>
    </p:spTree>
    <p:extLst>
      <p:ext uri="{BB962C8B-B14F-4D97-AF65-F5344CB8AC3E}">
        <p14:creationId xmlns:p14="http://schemas.microsoft.com/office/powerpoint/2010/main" val="2068276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EE51B-2384-6A40-FB70-017109A77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files?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C98A0-F42B-2AE9-41C3-A45EFE013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5488060"/>
            <a:ext cx="8001000" cy="838200"/>
          </a:xfrm>
          <a:solidFill>
            <a:srgbClr val="F68D36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Yes, you can also read files as shown in the textbook (</a:t>
            </a:r>
            <a:r>
              <a:rPr lang="en-US" dirty="0" err="1"/>
              <a:t>readmemb</a:t>
            </a:r>
            <a:r>
              <a:rPr lang="en-US" dirty="0"/>
              <a:t> is binary </a:t>
            </a:r>
            <a:r>
              <a:rPr lang="en-US" dirty="0" err="1"/>
              <a:t>readmemh</a:t>
            </a:r>
            <a:r>
              <a:rPr lang="en-US" dirty="0"/>
              <a:t> is hexadecimal) </a:t>
            </a:r>
            <a:r>
              <a:rPr lang="en-US" dirty="0">
                <a:sym typeface="Wingdings" pitchFamily="2" charset="2"/>
              </a:rPr>
              <a:t> see HDL Example 4.39 in Chapter 4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4D463-8FC6-C705-BBB8-679C0209E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4F13620-39BB-4F4E-D252-C037E60E017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400800" y="1752600"/>
            <a:ext cx="228600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File:</a:t>
            </a:r>
            <a:r>
              <a:rPr lang="en-US" sz="1600" dirty="0">
                <a:latin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</a:rPr>
              <a:t>example.tv</a:t>
            </a:r>
            <a:r>
              <a:rPr lang="en-US" sz="1600" dirty="0">
                <a:latin typeface="Courier New" pitchFamily="49" charset="0"/>
              </a:rPr>
              <a:t> </a:t>
            </a:r>
          </a:p>
          <a:p>
            <a:pPr>
              <a:buFontTx/>
              <a:buNone/>
            </a:pPr>
            <a:endParaRPr lang="en-US" sz="16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000_1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001_0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010_0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011_0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100_1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101_1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110_0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111_0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2EC58141-2728-8C10-C8BA-24B8DDF3DD13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381000" y="1752600"/>
            <a:ext cx="5715000" cy="342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1200" dirty="0">
                <a:solidFill>
                  <a:schemeClr val="accent2"/>
                </a:solidFill>
                <a:latin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</a:rPr>
              <a:t>// at start of test, load vectors and pulse reset</a:t>
            </a:r>
          </a:p>
          <a:p>
            <a:pPr>
              <a:buFontTx/>
              <a:buNone/>
            </a:pPr>
            <a:r>
              <a:rPr lang="en-US" sz="1200" dirty="0">
                <a:latin typeface="Courier New" panose="02070309020205020404" pitchFamily="49" charset="0"/>
              </a:rPr>
              <a:t> initial</a:t>
            </a:r>
          </a:p>
          <a:p>
            <a:pPr>
              <a:buFontTx/>
              <a:buNone/>
            </a:pPr>
            <a:r>
              <a:rPr lang="en-US" sz="1200" dirty="0">
                <a:latin typeface="Courier New" panose="02070309020205020404" pitchFamily="49" charset="0"/>
              </a:rPr>
              <a:t>    begin</a:t>
            </a:r>
          </a:p>
          <a:p>
            <a:pPr>
              <a:buFontTx/>
              <a:buNone/>
            </a:pPr>
            <a:r>
              <a:rPr lang="en-US" sz="1200" dirty="0">
                <a:latin typeface="Courier New" panose="02070309020205020404" pitchFamily="49" charset="0"/>
              </a:rPr>
              <a:t>      $</a:t>
            </a:r>
            <a:r>
              <a:rPr lang="en-US" sz="1200" dirty="0" err="1">
                <a:latin typeface="Courier New" panose="02070309020205020404" pitchFamily="49" charset="0"/>
              </a:rPr>
              <a:t>readmemb</a:t>
            </a:r>
            <a:r>
              <a:rPr lang="en-US" sz="1200" dirty="0">
                <a:latin typeface="Courier New" panose="02070309020205020404" pitchFamily="49" charset="0"/>
              </a:rPr>
              <a:t>("</a:t>
            </a:r>
            <a:r>
              <a:rPr lang="en-US" sz="1200" dirty="0" err="1">
                <a:latin typeface="Courier New" panose="02070309020205020404" pitchFamily="49" charset="0"/>
              </a:rPr>
              <a:t>example.tv</a:t>
            </a:r>
            <a:r>
              <a:rPr lang="en-US" sz="1200" dirty="0">
                <a:latin typeface="Courier New" panose="02070309020205020404" pitchFamily="49" charset="0"/>
              </a:rPr>
              <a:t>", </a:t>
            </a:r>
            <a:r>
              <a:rPr lang="en-US" sz="1200" dirty="0" err="1">
                <a:latin typeface="Courier New" panose="02070309020205020404" pitchFamily="49" charset="0"/>
              </a:rPr>
              <a:t>testvectors</a:t>
            </a:r>
            <a:r>
              <a:rPr lang="en-US" sz="1200" dirty="0">
                <a:latin typeface="Courier New" panose="02070309020205020404" pitchFamily="49" charset="0"/>
              </a:rPr>
              <a:t>);</a:t>
            </a:r>
          </a:p>
          <a:p>
            <a:pPr>
              <a:buFontTx/>
              <a:buNone/>
            </a:pPr>
            <a:r>
              <a:rPr lang="en-US" sz="1200" dirty="0">
                <a:latin typeface="Courier New" panose="02070309020205020404" pitchFamily="49" charset="0"/>
              </a:rPr>
              <a:t>      </a:t>
            </a:r>
            <a:r>
              <a:rPr lang="en-US" sz="1200" dirty="0" err="1">
                <a:latin typeface="Courier New" panose="02070309020205020404" pitchFamily="49" charset="0"/>
              </a:rPr>
              <a:t>vectornum</a:t>
            </a:r>
            <a:r>
              <a:rPr lang="en-US" sz="1200" dirty="0">
                <a:latin typeface="Courier New" panose="02070309020205020404" pitchFamily="49" charset="0"/>
              </a:rPr>
              <a:t> = 0; errors = 0;</a:t>
            </a:r>
          </a:p>
          <a:p>
            <a:pPr>
              <a:buFontTx/>
              <a:buNone/>
            </a:pPr>
            <a:r>
              <a:rPr lang="en-US" sz="1200" dirty="0">
                <a:latin typeface="Courier New" panose="02070309020205020404" pitchFamily="49" charset="0"/>
              </a:rPr>
              <a:t>      reset = 1; #27; reset = 0;</a:t>
            </a:r>
          </a:p>
          <a:p>
            <a:pPr>
              <a:buFontTx/>
              <a:buNone/>
            </a:pPr>
            <a:r>
              <a:rPr lang="en-US" sz="1200" dirty="0">
                <a:latin typeface="Courier New" panose="02070309020205020404" pitchFamily="49" charset="0"/>
              </a:rPr>
              <a:t>    end</a:t>
            </a:r>
          </a:p>
          <a:p>
            <a:pPr>
              <a:buFontTx/>
              <a:buNone/>
            </a:pP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</a:rPr>
              <a:t> // apply test vectors on rising edge of </a:t>
            </a:r>
            <a:r>
              <a:rPr lang="en-US" sz="1200" b="1" dirty="0" err="1">
                <a:solidFill>
                  <a:srgbClr val="0070C0"/>
                </a:solidFill>
                <a:latin typeface="Courier New" pitchFamily="49" charset="0"/>
              </a:rPr>
              <a:t>clk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200" dirty="0">
                <a:latin typeface="Courier New" pitchFamily="49" charset="0"/>
              </a:rPr>
              <a:t>  always @(</a:t>
            </a:r>
            <a:r>
              <a:rPr lang="en-US" sz="1200" dirty="0" err="1">
                <a:latin typeface="Courier New" pitchFamily="49" charset="0"/>
              </a:rPr>
              <a:t>posedge</a:t>
            </a:r>
            <a:r>
              <a:rPr lang="en-US" sz="1200" dirty="0">
                <a:latin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</a:rPr>
              <a:t>clk</a:t>
            </a:r>
            <a:r>
              <a:rPr lang="en-US" sz="1200" dirty="0">
                <a:latin typeface="Courier New" pitchFamily="49" charset="0"/>
              </a:rPr>
              <a:t>)</a:t>
            </a:r>
          </a:p>
          <a:p>
            <a:pPr>
              <a:buFontTx/>
              <a:buNone/>
            </a:pPr>
            <a:r>
              <a:rPr lang="en-US" sz="1200" dirty="0">
                <a:latin typeface="Courier New" pitchFamily="49" charset="0"/>
              </a:rPr>
              <a:t>    begin</a:t>
            </a:r>
          </a:p>
          <a:p>
            <a:pPr>
              <a:buFontTx/>
              <a:buNone/>
            </a:pPr>
            <a:r>
              <a:rPr lang="en-US" sz="1200" dirty="0">
                <a:latin typeface="Courier New" pitchFamily="49" charset="0"/>
              </a:rPr>
              <a:t>      #1; {a, b, c, </a:t>
            </a:r>
            <a:r>
              <a:rPr lang="en-US" sz="1200" dirty="0" err="1">
                <a:latin typeface="Courier New" pitchFamily="49" charset="0"/>
              </a:rPr>
              <a:t>yexpected</a:t>
            </a:r>
            <a:r>
              <a:rPr lang="en-US" sz="1200" dirty="0">
                <a:latin typeface="Courier New" pitchFamily="49" charset="0"/>
              </a:rPr>
              <a:t>} = </a:t>
            </a:r>
            <a:r>
              <a:rPr lang="en-US" sz="1200" dirty="0" err="1">
                <a:latin typeface="Courier New" pitchFamily="49" charset="0"/>
              </a:rPr>
              <a:t>testvectors</a:t>
            </a:r>
            <a:r>
              <a:rPr lang="en-US" sz="1200" dirty="0">
                <a:latin typeface="Courier New" pitchFamily="49" charset="0"/>
              </a:rPr>
              <a:t>[</a:t>
            </a:r>
            <a:r>
              <a:rPr lang="en-US" sz="1200" dirty="0" err="1">
                <a:latin typeface="Courier New" pitchFamily="49" charset="0"/>
              </a:rPr>
              <a:t>vectornum</a:t>
            </a:r>
            <a:r>
              <a:rPr lang="en-US" sz="1200" dirty="0">
                <a:latin typeface="Courier New" pitchFamily="49" charset="0"/>
              </a:rPr>
              <a:t>];</a:t>
            </a:r>
          </a:p>
          <a:p>
            <a:pPr>
              <a:buFontTx/>
              <a:buNone/>
            </a:pPr>
            <a:r>
              <a:rPr lang="en-US" sz="1200" dirty="0">
                <a:latin typeface="Courier New" pitchFamily="49" charset="0"/>
              </a:rPr>
              <a:t>    end</a:t>
            </a:r>
          </a:p>
          <a:p>
            <a:pPr>
              <a:buFontTx/>
              <a:buNone/>
            </a:pPr>
            <a:r>
              <a:rPr lang="en-US" sz="1200" dirty="0">
                <a:latin typeface="Courier New" pitchFamily="49" charset="0"/>
              </a:rPr>
              <a:t>// 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</a:rPr>
              <a:t>Note: </a:t>
            </a:r>
            <a:r>
              <a:rPr lang="en-US" sz="1200" dirty="0">
                <a:latin typeface="Courier New" panose="02070309020205020404" pitchFamily="49" charset="0"/>
              </a:rPr>
              <a:t>$</a:t>
            </a:r>
            <a:r>
              <a:rPr lang="en-US" sz="1200" dirty="0" err="1">
                <a:latin typeface="Courier New" panose="02070309020205020404" pitchFamily="49" charset="0"/>
              </a:rPr>
              <a:t>readmemh</a:t>
            </a:r>
            <a:r>
              <a:rPr lang="en-US" sz="1200" dirty="0">
                <a:latin typeface="Courier New" panose="02070309020205020404" pitchFamily="49" charset="0"/>
              </a:rPr>
              <a:t> reads </a:t>
            </a:r>
            <a:r>
              <a:rPr lang="en-US" sz="1200" dirty="0" err="1">
                <a:latin typeface="Courier New" panose="02070309020205020404" pitchFamily="49" charset="0"/>
              </a:rPr>
              <a:t>testvector</a:t>
            </a:r>
            <a:r>
              <a:rPr lang="en-US" sz="1200" dirty="0">
                <a:latin typeface="Courier New" panose="02070309020205020404" pitchFamily="49" charset="0"/>
              </a:rPr>
              <a:t> files written in hexadecimal</a:t>
            </a:r>
          </a:p>
          <a:p>
            <a:pPr>
              <a:buFontTx/>
              <a:buNone/>
            </a:pPr>
            <a:r>
              <a:rPr lang="en-US" sz="1200" dirty="0">
                <a:latin typeface="Courier New" panose="02070309020205020404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787098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2CD52-BF08-2266-2957-8BCA0706D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wlf</a:t>
            </a:r>
            <a:r>
              <a:rPr lang="en-US" dirty="0"/>
              <a:t>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92B38-A9CE-C008-5B25-67715FDF2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Simulation files get logged into </a:t>
            </a:r>
            <a:r>
              <a:rPr lang="en-US" dirty="0" err="1"/>
              <a:t>wlf</a:t>
            </a:r>
            <a:r>
              <a:rPr lang="en-US" dirty="0"/>
              <a:t> files</a:t>
            </a:r>
          </a:p>
          <a:p>
            <a:pPr lvl="1"/>
            <a:r>
              <a:rPr lang="en-US" dirty="0"/>
              <a:t>These files can be large for big simulations.</a:t>
            </a:r>
          </a:p>
          <a:p>
            <a:pPr lvl="1"/>
            <a:r>
              <a:rPr lang="en-US" dirty="0"/>
              <a:t>If you do not run a wave window, you will not have a </a:t>
            </a:r>
            <a:r>
              <a:rPr lang="en-US" dirty="0" err="1"/>
              <a:t>wlf</a:t>
            </a:r>
            <a:r>
              <a:rPr lang="en-US" dirty="0"/>
              <a:t> and reduce file size (BEWARE that these files get very large!)</a:t>
            </a:r>
          </a:p>
          <a:p>
            <a:r>
              <a:rPr lang="en-US" dirty="0"/>
              <a:t>They can also be loaded later but may not be easy to debug without windows and breakpoints.</a:t>
            </a:r>
          </a:p>
          <a:p>
            <a:pPr lvl="1"/>
            <a:r>
              <a:rPr lang="en-US" dirty="0"/>
              <a:t>See some of the references more on this item.</a:t>
            </a:r>
          </a:p>
          <a:p>
            <a:pPr lvl="1"/>
            <a:r>
              <a:rPr lang="en-US" dirty="0"/>
              <a:t>You can pull up a </a:t>
            </a:r>
            <a:r>
              <a:rPr lang="en-US" dirty="0" err="1"/>
              <a:t>wlf</a:t>
            </a:r>
            <a:r>
              <a:rPr lang="en-US" dirty="0"/>
              <a:t> file by typing </a:t>
            </a:r>
            <a:r>
              <a:rPr lang="en-US" dirty="0" err="1">
                <a:latin typeface="Courier" pitchFamily="2" charset="0"/>
              </a:rPr>
              <a:t>vsim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file.wlf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BADA6-D75C-4F59-D343-FC2D5E762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6525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7F819-8FB4-152C-776C-E38692963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B35D7-1D2B-70D7-610A-3823B1909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I would suggest two things.</a:t>
            </a:r>
          </a:p>
          <a:p>
            <a:pPr lvl="1"/>
            <a:r>
              <a:rPr lang="en-US" sz="1800" dirty="0"/>
              <a:t>First, use silly example for Lab 0 to understand simple verification.</a:t>
            </a:r>
          </a:p>
          <a:p>
            <a:pPr lvl="1"/>
            <a:r>
              <a:rPr lang="en-US" sz="1800" dirty="0"/>
              <a:t>Second, the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sample.zip</a:t>
            </a:r>
            <a:r>
              <a:rPr lang="en-US" sz="1800" dirty="0"/>
              <a:t> is for better verification.</a:t>
            </a:r>
          </a:p>
          <a:p>
            <a:r>
              <a:rPr lang="en-US" sz="1800" dirty="0"/>
              <a:t>You can examine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sample.zip</a:t>
            </a:r>
            <a:r>
              <a:rPr lang="en-US" sz="1800" dirty="0"/>
              <a:t> that I put on Canvas to help with some of the more advanced testbenches.</a:t>
            </a:r>
          </a:p>
          <a:p>
            <a:pPr lvl="1"/>
            <a:r>
              <a:rPr lang="en-US" sz="1800" dirty="0"/>
              <a:t>You will need these ideas for Lab 1.</a:t>
            </a:r>
          </a:p>
          <a:p>
            <a:pPr lvl="1"/>
            <a:r>
              <a:rPr lang="en-US" sz="1800" dirty="0"/>
              <a:t>Lab 1 is meant to help you understand debugging with testbenches better.</a:t>
            </a:r>
          </a:p>
          <a:p>
            <a:pPr lvl="1"/>
            <a:r>
              <a:rPr lang="en-US" sz="1800" dirty="0"/>
              <a:t>Lab 0 is just meant to showcase the process with a simple testbench.</a:t>
            </a:r>
          </a:p>
          <a:p>
            <a:r>
              <a:rPr lang="en-US" sz="1800" dirty="0"/>
              <a:t>Learn how to verify digital systems, since all systems use these principles (for both analog and digital systems).</a:t>
            </a:r>
          </a:p>
          <a:p>
            <a:pPr lvl="1"/>
            <a:r>
              <a:rPr lang="en-US" sz="1800" dirty="0"/>
              <a:t>Good verifications pays huge dividends for companies that utilize digital systems.</a:t>
            </a:r>
          </a:p>
          <a:p>
            <a:pPr lvl="1"/>
            <a:r>
              <a:rPr lang="en-US" sz="1800" dirty="0"/>
              <a:t>Again, some companies have told me they spend over 70% of their time on verification.</a:t>
            </a:r>
          </a:p>
          <a:p>
            <a:pPr lvl="1"/>
            <a:r>
              <a:rPr lang="en-US" sz="1800" dirty="0"/>
              <a:t>Learn now to really understand the process.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672D4-B9C9-69D8-6DB7-7911059F2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7483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D87E3-F14C-A94A-80D3-3D9A51BF7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E7702-309E-7146-A67D-0DBBB9D93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Verilog is a great HDL that allows you to design and simulate Boolean logic.</a:t>
            </a:r>
          </a:p>
          <a:p>
            <a:r>
              <a:rPr lang="en-US" dirty="0"/>
              <a:t>It MUST be handled with a great amount of responsibility in that you should always make sure your HDL is coded structurally.</a:t>
            </a:r>
          </a:p>
          <a:p>
            <a:r>
              <a:rPr lang="en-US" dirty="0"/>
              <a:t>Do not try to use software constructs that meant for testbenches without possible issues.</a:t>
            </a:r>
          </a:p>
          <a:p>
            <a:pPr lvl="1"/>
            <a:r>
              <a:rPr lang="en-US" dirty="0"/>
              <a:t>For example, If-then-else should be used in approved circumstances only.</a:t>
            </a:r>
          </a:p>
          <a:p>
            <a:r>
              <a:rPr lang="en-US" dirty="0"/>
              <a:t>Most importantly, never, ever, Google code to use - it leads to problems and just makes things difficult for anyone involved (trust me!)</a:t>
            </a:r>
          </a:p>
          <a:p>
            <a:pPr lvl="1"/>
            <a:r>
              <a:rPr lang="en-US" dirty="0"/>
              <a:t>Use a DO file to simulate your design so that others can easily simulate your design, as well.</a:t>
            </a:r>
          </a:p>
          <a:p>
            <a:pPr lvl="1"/>
            <a:r>
              <a:rPr lang="en-US" dirty="0"/>
              <a:t>All you have to do is share your DO file, Verilog files, and testbench.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035497-7FFE-7746-B581-6C5B978DE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259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8E6B3-5779-5B47-9791-39B40CE33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Verilog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62C52-CDCB-1F41-8B9A-801590AA8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228599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When you use vlog within MGC </a:t>
            </a:r>
            <a:r>
              <a:rPr lang="en-US" dirty="0" err="1"/>
              <a:t>ModelSim</a:t>
            </a:r>
            <a:r>
              <a:rPr lang="en-US" dirty="0"/>
              <a:t> it only pre-checks the syntax.</a:t>
            </a:r>
          </a:p>
          <a:p>
            <a:r>
              <a:rPr lang="en-US" dirty="0"/>
              <a:t>There may be other errors and will not be apparent until you simulate the design.</a:t>
            </a:r>
          </a:p>
          <a:p>
            <a:r>
              <a:rPr lang="en-US" u="sng" dirty="0"/>
              <a:t>Always</a:t>
            </a:r>
            <a:r>
              <a:rPr lang="en-US" dirty="0"/>
              <a:t> use a testbench to simulate your design.</a:t>
            </a:r>
          </a:p>
          <a:p>
            <a:r>
              <a:rPr lang="en-US" dirty="0"/>
              <a:t>A DO or </a:t>
            </a:r>
            <a:r>
              <a:rPr lang="en-US" dirty="0" err="1"/>
              <a:t>Tcl</a:t>
            </a:r>
            <a:r>
              <a:rPr lang="en-US" dirty="0"/>
              <a:t> file will help run the simulation through MGC </a:t>
            </a:r>
            <a:r>
              <a:rPr lang="en-US" dirty="0" err="1"/>
              <a:t>ModelSim</a:t>
            </a:r>
            <a:r>
              <a:rPr lang="en-US" dirty="0"/>
              <a:t>.</a:t>
            </a:r>
          </a:p>
          <a:p>
            <a:pPr lvl="1"/>
            <a:r>
              <a:rPr lang="en-US" dirty="0" err="1">
                <a:latin typeface="Courier" pitchFamily="2" charset="0"/>
              </a:rPr>
              <a:t>vsim</a:t>
            </a:r>
            <a:r>
              <a:rPr lang="en-US" dirty="0">
                <a:latin typeface="Courier" pitchFamily="2" charset="0"/>
              </a:rPr>
              <a:t> –do </a:t>
            </a:r>
            <a:r>
              <a:rPr lang="en-US" dirty="0" err="1">
                <a:latin typeface="Courier" pitchFamily="2" charset="0"/>
              </a:rPr>
              <a:t>file.do</a:t>
            </a:r>
            <a:endParaRPr lang="en-US" dirty="0">
              <a:latin typeface="Courier" pitchFamily="2" charset="0"/>
            </a:endParaRPr>
          </a:p>
          <a:p>
            <a:pPr lvl="1"/>
            <a:r>
              <a:rPr lang="en-US" dirty="0" err="1">
                <a:latin typeface="Courier" pitchFamily="2" charset="0"/>
              </a:rPr>
              <a:t>vsim</a:t>
            </a:r>
            <a:r>
              <a:rPr lang="en-US" dirty="0">
                <a:latin typeface="Courier" pitchFamily="2" charset="0"/>
              </a:rPr>
              <a:t> –do </a:t>
            </a:r>
            <a:r>
              <a:rPr lang="en-US" dirty="0" err="1">
                <a:latin typeface="Courier" pitchFamily="2" charset="0"/>
              </a:rPr>
              <a:t>file.do</a:t>
            </a:r>
            <a:r>
              <a:rPr lang="en-US" dirty="0">
                <a:latin typeface="Courier" pitchFamily="2" charset="0"/>
              </a:rPr>
              <a:t> –c </a:t>
            </a:r>
            <a:r>
              <a:rPr lang="en-US" dirty="0"/>
              <a:t>(runs without GUI)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00440F-7F5C-1D4F-8801-72618AF28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939B69-87EB-5346-A2FF-995FE3593D91}"/>
              </a:ext>
            </a:extLst>
          </p:cNvPr>
          <p:cNvSpPr/>
          <p:nvPr/>
        </p:nvSpPr>
        <p:spPr>
          <a:xfrm>
            <a:off x="1828800" y="4267200"/>
            <a:ext cx="1828800" cy="16764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0677D1-6F49-6441-AA72-726650323119}"/>
              </a:ext>
            </a:extLst>
          </p:cNvPr>
          <p:cNvSpPr/>
          <p:nvPr/>
        </p:nvSpPr>
        <p:spPr>
          <a:xfrm>
            <a:off x="5181600" y="4267200"/>
            <a:ext cx="1828800" cy="16764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0093CD-4B1D-8B40-B669-1AFA0F90529A}"/>
              </a:ext>
            </a:extLst>
          </p:cNvPr>
          <p:cNvCxnSpPr/>
          <p:nvPr/>
        </p:nvCxnSpPr>
        <p:spPr>
          <a:xfrm>
            <a:off x="3657600" y="4724400"/>
            <a:ext cx="152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5D19EF7-F082-134B-B193-09D1A468063A}"/>
              </a:ext>
            </a:extLst>
          </p:cNvPr>
          <p:cNvCxnSpPr>
            <a:cxnSpLocks/>
          </p:cNvCxnSpPr>
          <p:nvPr/>
        </p:nvCxnSpPr>
        <p:spPr>
          <a:xfrm flipH="1">
            <a:off x="3657600" y="5334000"/>
            <a:ext cx="152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FBFCBA2-7A00-8248-8EEB-FBB9E560D606}"/>
              </a:ext>
            </a:extLst>
          </p:cNvPr>
          <p:cNvSpPr txBox="1"/>
          <p:nvPr/>
        </p:nvSpPr>
        <p:spPr>
          <a:xfrm>
            <a:off x="1991007" y="4643735"/>
            <a:ext cx="15043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HDL or Device</a:t>
            </a:r>
          </a:p>
          <a:p>
            <a:pPr algn="ctr"/>
            <a:r>
              <a:rPr lang="en-US" dirty="0"/>
              <a:t>Under Test</a:t>
            </a:r>
          </a:p>
          <a:p>
            <a:pPr algn="ctr"/>
            <a:r>
              <a:rPr lang="en-US" dirty="0"/>
              <a:t>(DUT)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06B03A-73CA-624D-9228-8F994A3D1BFE}"/>
              </a:ext>
            </a:extLst>
          </p:cNvPr>
          <p:cNvSpPr txBox="1"/>
          <p:nvPr/>
        </p:nvSpPr>
        <p:spPr>
          <a:xfrm>
            <a:off x="5528697" y="4904343"/>
            <a:ext cx="113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Testbench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277D2F-67AC-EE4C-8DB4-F0844C248FB8}"/>
              </a:ext>
            </a:extLst>
          </p:cNvPr>
          <p:cNvSpPr txBox="1"/>
          <p:nvPr/>
        </p:nvSpPr>
        <p:spPr>
          <a:xfrm>
            <a:off x="3979447" y="5382399"/>
            <a:ext cx="880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Vectors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35D61F-7631-2647-8A5E-C297327160B5}"/>
              </a:ext>
            </a:extLst>
          </p:cNvPr>
          <p:cNvSpPr txBox="1"/>
          <p:nvPr/>
        </p:nvSpPr>
        <p:spPr>
          <a:xfrm>
            <a:off x="3967303" y="4355068"/>
            <a:ext cx="108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943111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03EE3-90B3-152E-3CAD-6789EBE04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320F5-FA12-58CB-0A63-006F19D13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Newer synthesis tools support something called high-level synthesis or HLS.</a:t>
            </a:r>
          </a:p>
          <a:p>
            <a:r>
              <a:rPr lang="en-US" dirty="0"/>
              <a:t>What is HLS?</a:t>
            </a:r>
          </a:p>
          <a:p>
            <a:pPr lvl="1"/>
            <a:r>
              <a:rPr lang="en-US" dirty="0"/>
              <a:t>HLS utilizes operators and easy constructs to support synthesis to logic.</a:t>
            </a:r>
          </a:p>
          <a:p>
            <a:pPr lvl="1"/>
            <a:r>
              <a:rPr lang="en-US" dirty="0"/>
              <a:t>Much of these ideas come from early work on compilers in the 80s and onward.</a:t>
            </a:r>
          </a:p>
          <a:p>
            <a:pPr lvl="1"/>
            <a:r>
              <a:rPr lang="en-US" dirty="0" err="1"/>
              <a:t>Vivado</a:t>
            </a:r>
            <a:r>
              <a:rPr lang="en-US" dirty="0"/>
              <a:t> is our synthesizer, and it supports HLS!</a:t>
            </a:r>
          </a:p>
          <a:p>
            <a:r>
              <a:rPr lang="en-US" dirty="0"/>
              <a:t>For example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assign sum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a+b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/>
              <a:t>Older synthesis tools need to map the logic out gate by gate.</a:t>
            </a:r>
          </a:p>
          <a:p>
            <a:r>
              <a:rPr lang="en-US" dirty="0"/>
              <a:t>When using HLS, I still try to make the SV as close to what the logic it represents but also neat and easy to understand.</a:t>
            </a:r>
          </a:p>
          <a:p>
            <a:pPr lvl="1"/>
            <a:r>
              <a:rPr lang="en-US" dirty="0"/>
              <a:t>This helps the synthesis or “hardware compiler” get to the final netlist that is used for implementation.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8F353-E674-C0D6-29B2-48B69C04E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980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E003C-FADB-CB48-9C45-3D9FA50E8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MGC </a:t>
            </a:r>
            <a:r>
              <a:rPr lang="en-US" dirty="0" err="1"/>
              <a:t>ModelSim</a:t>
            </a:r>
            <a:r>
              <a:rPr lang="en-US" dirty="0"/>
              <a:t> </a:t>
            </a:r>
            <a:r>
              <a:rPr lang="en-US" dirty="0" err="1">
                <a:latin typeface="Courier" pitchFamily="2" charset="0"/>
              </a:rPr>
              <a:t>vsim</a:t>
            </a:r>
            <a:r>
              <a:rPr lang="en-US" dirty="0"/>
              <a:t> window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E9D57-F114-754B-9545-A87638719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CA8B5C-77DD-A64D-A6B8-385B2D7F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67" y="1752600"/>
            <a:ext cx="8099666" cy="445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13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DD984-9B39-C44A-8748-FEF379139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Coolness!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CE07B1-023C-CB4E-983A-0A63CA430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EF30AA-DE80-EA48-A4D2-37544FE3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76400"/>
            <a:ext cx="7486674" cy="42869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6F9128-23B0-F04C-98F6-AD41A8D443B7}"/>
              </a:ext>
            </a:extLst>
          </p:cNvPr>
          <p:cNvSpPr/>
          <p:nvPr/>
        </p:nvSpPr>
        <p:spPr>
          <a:xfrm>
            <a:off x="4724400" y="6050603"/>
            <a:ext cx="3257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https://youtu.be/5AwdkGKmZ0I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4F3EE8-4282-9044-816B-8701DC873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00" y="245572"/>
            <a:ext cx="1905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076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BD9B-37F9-9649-92ED-D58FA9E0A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Testbenches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BDF79-D39B-6E44-8099-FB97E506B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HDL that tests another module: </a:t>
            </a:r>
            <a:r>
              <a:rPr lang="en-US" i="1" dirty="0"/>
              <a:t>device under test</a:t>
            </a:r>
            <a:r>
              <a:rPr lang="en-US" dirty="0"/>
              <a:t> (</a:t>
            </a:r>
            <a:r>
              <a:rPr lang="en-US" dirty="0" err="1"/>
              <a:t>dut</a:t>
            </a:r>
            <a:r>
              <a:rPr lang="en-US" dirty="0"/>
              <a:t>)</a:t>
            </a:r>
          </a:p>
          <a:p>
            <a:r>
              <a:rPr lang="en-US" dirty="0"/>
              <a:t>Not </a:t>
            </a:r>
            <a:r>
              <a:rPr lang="en-US" dirty="0" err="1"/>
              <a:t>synthesizeable</a:t>
            </a:r>
            <a:r>
              <a:rPr lang="en-US" dirty="0"/>
              <a:t>!!</a:t>
            </a:r>
          </a:p>
          <a:p>
            <a:r>
              <a:rPr lang="en-US" dirty="0"/>
              <a:t>Types (3 types from textbook in Chapter 4):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Simple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Self-checking (more later!)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Self-checking with </a:t>
            </a:r>
            <a:r>
              <a:rPr lang="en-US" dirty="0" err="1"/>
              <a:t>testvectors</a:t>
            </a:r>
            <a:endParaRPr lang="en-US" dirty="0"/>
          </a:p>
          <a:p>
            <a:r>
              <a:rPr lang="en-US" dirty="0"/>
              <a:t>Testbenches are good with vectors that are known to be true!	</a:t>
            </a:r>
          </a:p>
          <a:p>
            <a:pPr lvl="1"/>
            <a:r>
              <a:rPr lang="en-US" dirty="0"/>
              <a:t>These true vectors are typically called </a:t>
            </a:r>
            <a:r>
              <a:rPr lang="en-US" dirty="0">
                <a:solidFill>
                  <a:srgbClr val="FFC125"/>
                </a:solidFill>
              </a:rPr>
              <a:t>golden</a:t>
            </a:r>
            <a:r>
              <a:rPr lang="en-US" dirty="0"/>
              <a:t> vectors or golden files.</a:t>
            </a:r>
          </a:p>
          <a:p>
            <a:pPr lvl="1"/>
            <a:r>
              <a:rPr lang="en-US" dirty="0"/>
              <a:t>Golden vectors can be either generated externally and read in or generated inside the testbench.</a:t>
            </a:r>
          </a:p>
          <a:p>
            <a:pPr lvl="1"/>
            <a:r>
              <a:rPr lang="en-US" dirty="0"/>
              <a:t>Either way, its always advantages to have a good collection of golden vectors that test real-world scenarios.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E9F25-3639-E749-B260-65F6C8133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591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D3781-BB0E-544C-A743-B0D3748FF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2E86AE-0921-3646-9A4A-91B3066610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Write </a:t>
                </a:r>
                <a:r>
                  <a:rPr lang="en-US" dirty="0" err="1"/>
                  <a:t>SystemVerilog</a:t>
                </a:r>
                <a:r>
                  <a:rPr lang="en-US" dirty="0"/>
                  <a:t> code to implement the following function in hardware: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US" dirty="0"/>
                  <a:t>		</a:t>
                </a:r>
                <a:endParaRPr lang="en-US" sz="1800" dirty="0">
                  <a:latin typeface="Courier New" pitchFamily="49" charset="0"/>
                </a:endParaRPr>
              </a:p>
              <a:p>
                <a:r>
                  <a:rPr lang="en-US" dirty="0"/>
                  <a:t>Name the module </a:t>
                </a:r>
                <a:r>
                  <a:rPr lang="en-US" dirty="0" err="1">
                    <a:latin typeface="Courier New" pitchFamily="49" charset="0"/>
                  </a:rPr>
                  <a:t>sillyfunction</a:t>
                </a:r>
                <a:endParaRPr lang="en-US" dirty="0"/>
              </a:p>
              <a:p>
                <a:pPr lvl="1"/>
                <a:r>
                  <a:rPr lang="en-US" dirty="0"/>
                  <a:t>Let’s write a quick SV for that Boolean function</a:t>
                </a:r>
              </a:p>
              <a:p>
                <a:pPr lvl="1"/>
                <a:endParaRPr lang="en-US" dirty="0"/>
              </a:p>
              <a:p>
                <a:pPr>
                  <a:buFontTx/>
                  <a:buNone/>
                </a:pPr>
                <a:r>
                  <a:rPr lang="en-US" sz="2200" dirty="0">
                    <a:latin typeface="Courier New" pitchFamily="49" charset="0"/>
                  </a:rPr>
                  <a:t>module silly(input  logic a, b, c, </a:t>
                </a:r>
              </a:p>
              <a:p>
                <a:pPr>
                  <a:buFontTx/>
                  <a:buNone/>
                </a:pPr>
                <a:r>
                  <a:rPr lang="en-US" sz="2200">
                    <a:latin typeface="Courier New" pitchFamily="49" charset="0"/>
                  </a:rPr>
                  <a:t>             output </a:t>
                </a:r>
                <a:r>
                  <a:rPr lang="en-US" sz="2200" dirty="0">
                    <a:latin typeface="Courier New" pitchFamily="49" charset="0"/>
                  </a:rPr>
                  <a:t>logic y);</a:t>
                </a:r>
              </a:p>
              <a:p>
                <a:pPr>
                  <a:buFontTx/>
                  <a:buNone/>
                </a:pPr>
                <a:r>
                  <a:rPr lang="en-US" sz="2200" dirty="0">
                    <a:latin typeface="Courier New" pitchFamily="49" charset="0"/>
                  </a:rPr>
                  <a:t>  assign y = ~b &amp; ~c | a &amp; ~b;</a:t>
                </a:r>
              </a:p>
              <a:p>
                <a:pPr>
                  <a:buFontTx/>
                  <a:buNone/>
                </a:pPr>
                <a:r>
                  <a:rPr lang="en-US" sz="2200" dirty="0" err="1">
                    <a:latin typeface="Courier New" pitchFamily="49" charset="0"/>
                  </a:rPr>
                  <a:t>endmodule</a:t>
                </a:r>
                <a:endParaRPr lang="en-US" sz="2200" dirty="0">
                  <a:latin typeface="Courier New" pitchFamily="49" charset="0"/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2E86AE-0921-3646-9A4A-91B3066610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C0EAA5-8F26-4F40-A18F-4F89D0CBE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9204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su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15137</TotalTime>
  <Words>3404</Words>
  <Application>Microsoft Macintosh PowerPoint</Application>
  <PresentationFormat>On-screen Show (4:3)</PresentationFormat>
  <Paragraphs>359</Paragraphs>
  <Slides>35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Cambria Math</vt:lpstr>
      <vt:lpstr>Courier</vt:lpstr>
      <vt:lpstr>Courier New</vt:lpstr>
      <vt:lpstr>osu_template</vt:lpstr>
      <vt:lpstr>VISIO</vt:lpstr>
      <vt:lpstr>Digital Logic vALIDATION</vt:lpstr>
      <vt:lpstr>Validation?</vt:lpstr>
      <vt:lpstr>Company vs. Validation</vt:lpstr>
      <vt:lpstr>Compiling Verilog</vt:lpstr>
      <vt:lpstr>HLS</vt:lpstr>
      <vt:lpstr>MGC ModelSim vsim window</vt:lpstr>
      <vt:lpstr>Coolness!</vt:lpstr>
      <vt:lpstr>Testbenches</vt:lpstr>
      <vt:lpstr>In-Class Example</vt:lpstr>
      <vt:lpstr>Delays</vt:lpstr>
      <vt:lpstr>Simple Testbench</vt:lpstr>
      <vt:lpstr>SV testbench</vt:lpstr>
      <vt:lpstr>$random</vt:lpstr>
      <vt:lpstr>Time?</vt:lpstr>
      <vt:lpstr>Intelligent Finish</vt:lpstr>
      <vt:lpstr>What is a GUI?</vt:lpstr>
      <vt:lpstr>Initial statement</vt:lpstr>
      <vt:lpstr>Intelligent Testing</vt:lpstr>
      <vt:lpstr>Output to a File</vt:lpstr>
      <vt:lpstr>Output to the screen</vt:lpstr>
      <vt:lpstr>Transcript window</vt:lpstr>
      <vt:lpstr>Key Parts to GUI (vsim)</vt:lpstr>
      <vt:lpstr>Oddities</vt:lpstr>
      <vt:lpstr>Wave Window</vt:lpstr>
      <vt:lpstr>The add wave command</vt:lpstr>
      <vt:lpstr>Use dividers</vt:lpstr>
      <vt:lpstr>Inside Example DO File</vt:lpstr>
      <vt:lpstr>Windows are detachable</vt:lpstr>
      <vt:lpstr>DO file compilation/simulation</vt:lpstr>
      <vt:lpstr>Instantiate Device Under Test (DUT)</vt:lpstr>
      <vt:lpstr>Clocks????</vt:lpstr>
      <vt:lpstr>Reading files?</vt:lpstr>
      <vt:lpstr>wlf files</vt:lpstr>
      <vt:lpstr>Recommendations</vt:lpstr>
      <vt:lpstr>Summary</vt:lpstr>
    </vt:vector>
  </TitlesOfParts>
  <Manager/>
  <Company>Oklahoma State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Overview and MOS Transistors</dc:title>
  <dc:subject/>
  <dc:creator>James E. Stine, Jr.</dc:creator>
  <cp:keywords/>
  <dc:description/>
  <cp:lastModifiedBy>Stine, James</cp:lastModifiedBy>
  <cp:revision>2666</cp:revision>
  <cp:lastPrinted>2022-08-30T15:59:02Z</cp:lastPrinted>
  <dcterms:created xsi:type="dcterms:W3CDTF">2011-01-27T02:44:09Z</dcterms:created>
  <dcterms:modified xsi:type="dcterms:W3CDTF">2022-09-14T11:28:18Z</dcterms:modified>
  <cp:category/>
</cp:coreProperties>
</file>